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rts/chart1.xml" ContentType="application/vnd.openxmlformats-officedocument.drawingml.chart+xml"/>
  <Override PartName="/ppt/theme/themeOverride1.xml" ContentType="application/vnd.openxmlformats-officedocument.themeOverride+xml"/>
  <Override PartName="/ppt/charts/chart2.xml" ContentType="application/vnd.openxmlformats-officedocument.drawingml.chart+xml"/>
  <Override PartName="/ppt/theme/themeOverride2.xml" ContentType="application/vnd.openxmlformats-officedocument.themeOverride+xml"/>
  <Override PartName="/ppt/charts/chart3.xml" ContentType="application/vnd.openxmlformats-officedocument.drawingml.chart+xml"/>
  <Override PartName="/ppt/theme/themeOverride3.xml" ContentType="application/vnd.openxmlformats-officedocument.themeOverr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 id="2147483660" r:id="rId2"/>
  </p:sldMasterIdLst>
  <p:notesMasterIdLst>
    <p:notesMasterId r:id="rId58"/>
  </p:notesMasterIdLst>
  <p:sldIdLst>
    <p:sldId id="256" r:id="rId3"/>
    <p:sldId id="269" r:id="rId4"/>
    <p:sldId id="285" r:id="rId5"/>
    <p:sldId id="287" r:id="rId6"/>
    <p:sldId id="286" r:id="rId7"/>
    <p:sldId id="288" r:id="rId8"/>
    <p:sldId id="293" r:id="rId9"/>
    <p:sldId id="294" r:id="rId10"/>
    <p:sldId id="289" r:id="rId11"/>
    <p:sldId id="290" r:id="rId12"/>
    <p:sldId id="327" r:id="rId13"/>
    <p:sldId id="258" r:id="rId14"/>
    <p:sldId id="295" r:id="rId15"/>
    <p:sldId id="296" r:id="rId16"/>
    <p:sldId id="297" r:id="rId17"/>
    <p:sldId id="298" r:id="rId18"/>
    <p:sldId id="299" r:id="rId19"/>
    <p:sldId id="300" r:id="rId20"/>
    <p:sldId id="328" r:id="rId21"/>
    <p:sldId id="329" r:id="rId22"/>
    <p:sldId id="330" r:id="rId23"/>
    <p:sldId id="331" r:id="rId24"/>
    <p:sldId id="291" r:id="rId25"/>
    <p:sldId id="398" r:id="rId26"/>
    <p:sldId id="301" r:id="rId27"/>
    <p:sldId id="302" r:id="rId28"/>
    <p:sldId id="305" r:id="rId29"/>
    <p:sldId id="304" r:id="rId30"/>
    <p:sldId id="306" r:id="rId31"/>
    <p:sldId id="308" r:id="rId32"/>
    <p:sldId id="309" r:id="rId33"/>
    <p:sldId id="465" r:id="rId34"/>
    <p:sldId id="312" r:id="rId35"/>
    <p:sldId id="313" r:id="rId36"/>
    <p:sldId id="310" r:id="rId37"/>
    <p:sldId id="314" r:id="rId38"/>
    <p:sldId id="317" r:id="rId39"/>
    <p:sldId id="318" r:id="rId40"/>
    <p:sldId id="319" r:id="rId41"/>
    <p:sldId id="320" r:id="rId42"/>
    <p:sldId id="322" r:id="rId43"/>
    <p:sldId id="323" r:id="rId44"/>
    <p:sldId id="324" r:id="rId45"/>
    <p:sldId id="325" r:id="rId46"/>
    <p:sldId id="292" r:id="rId47"/>
    <p:sldId id="402" r:id="rId48"/>
    <p:sldId id="462" r:id="rId49"/>
    <p:sldId id="463" r:id="rId50"/>
    <p:sldId id="467" r:id="rId51"/>
    <p:sldId id="382" r:id="rId52"/>
    <p:sldId id="383" r:id="rId53"/>
    <p:sldId id="397" r:id="rId54"/>
    <p:sldId id="464" r:id="rId55"/>
    <p:sldId id="400" r:id="rId56"/>
    <p:sldId id="273" r:id="rId57"/>
  </p:sldIdLst>
  <p:sldSz cx="12192000" cy="6858000"/>
  <p:notesSz cx="6858000" cy="9144000"/>
  <p:embeddedFontLst>
    <p:embeddedFont>
      <p:font typeface="汉仪尚巍手书W" panose="02010600030101010101" charset="-122"/>
      <p:regular r:id="rId59"/>
    </p:embeddedFont>
    <p:embeddedFont>
      <p:font typeface="Calibri" panose="020F0502020204030204" pitchFamily="34" charset="0"/>
      <p:regular r:id="rId60"/>
      <p:bold r:id="rId61"/>
      <p:italic r:id="rId62"/>
      <p:boldItalic r:id="rId63"/>
    </p:embeddedFont>
    <p:embeddedFont>
      <p:font typeface="Cambria Math" panose="02040503050406030204" pitchFamily="18" charset="0"/>
      <p:regular r:id="rId64"/>
    </p:embeddedFont>
    <p:embeddedFont>
      <p:font typeface="Impact" panose="020B0806030902050204" pitchFamily="34" charset="0"/>
      <p:regular r:id="rId65"/>
    </p:embeddedFont>
    <p:embeddedFont>
      <p:font typeface="Lato" panose="02010600030101010101" charset="0"/>
      <p:regular r:id="rId66"/>
      <p:bold r:id="rId67"/>
    </p:embeddedFont>
    <p:embeddedFont>
      <p:font typeface="Montserrat" panose="02010600030101010101" charset="0"/>
      <p:regular r:id="rId68"/>
    </p:embeddedFont>
    <p:embeddedFont>
      <p:font typeface="等线" panose="02010600030101010101" pitchFamily="2" charset="-122"/>
      <p:regular r:id="rId69"/>
      <p:bold r:id="rId70"/>
    </p:embeddedFont>
    <p:embeddedFont>
      <p:font typeface="等线 Light" panose="02010600030101010101" pitchFamily="2" charset="-122"/>
      <p:regular r:id="rId71"/>
    </p:embeddedFont>
    <p:embeddedFont>
      <p:font typeface="微软雅黑" panose="020B0503020204020204" pitchFamily="34" charset="-122"/>
      <p:regular r:id="rId72"/>
      <p:bold r:id="rId73"/>
    </p:embeddedFont>
    <p:embeddedFont>
      <p:font typeface="微软雅黑 Light" panose="020B0502040204020203" pitchFamily="34" charset="-122"/>
      <p:regular r:id="rId74"/>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王 ；雨聪" initials="王" lastIdx="1" clrIdx="0">
    <p:extLst>
      <p:ext uri="{19B8F6BF-5375-455C-9EA6-DF929625EA0E}">
        <p15:presenceInfo xmlns:p15="http://schemas.microsoft.com/office/powerpoint/2012/main" userId="78651680cfcee504"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30BCF7"/>
    <a:srgbClr val="081223"/>
    <a:srgbClr val="3A3EF4"/>
    <a:srgbClr val="0D2B5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76" autoAdjust="0"/>
    <p:restoredTop sz="94660"/>
  </p:normalViewPr>
  <p:slideViewPr>
    <p:cSldViewPr snapToGrid="0">
      <p:cViewPr varScale="1">
        <p:scale>
          <a:sx n="77" d="100"/>
          <a:sy n="77" d="100"/>
        </p:scale>
        <p:origin x="120" y="34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font" Target="fonts/font5.fntdata"/><Relationship Id="rId68" Type="http://schemas.openxmlformats.org/officeDocument/2006/relationships/font" Target="fonts/font10.fntdata"/><Relationship Id="rId76" Type="http://schemas.openxmlformats.org/officeDocument/2006/relationships/presProps" Target="presProps.xml"/><Relationship Id="rId7" Type="http://schemas.openxmlformats.org/officeDocument/2006/relationships/slide" Target="slides/slide5.xml"/><Relationship Id="rId71" Type="http://schemas.openxmlformats.org/officeDocument/2006/relationships/font" Target="fonts/font13.fntdata"/><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notesMaster" Target="notesMasters/notesMaster1.xml"/><Relationship Id="rId66" Type="http://schemas.openxmlformats.org/officeDocument/2006/relationships/font" Target="fonts/font8.fntdata"/><Relationship Id="rId74" Type="http://schemas.openxmlformats.org/officeDocument/2006/relationships/font" Target="fonts/font16.fntdata"/><Relationship Id="rId79" Type="http://schemas.openxmlformats.org/officeDocument/2006/relationships/tableStyles" Target="tableStyles.xml"/><Relationship Id="rId5" Type="http://schemas.openxmlformats.org/officeDocument/2006/relationships/slide" Target="slides/slide3.xml"/><Relationship Id="rId61" Type="http://schemas.openxmlformats.org/officeDocument/2006/relationships/font" Target="fonts/font3.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font" Target="fonts/font2.fntdata"/><Relationship Id="rId65" Type="http://schemas.openxmlformats.org/officeDocument/2006/relationships/font" Target="fonts/font7.fntdata"/><Relationship Id="rId73" Type="http://schemas.openxmlformats.org/officeDocument/2006/relationships/font" Target="fonts/font15.fntdata"/><Relationship Id="rId78"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font" Target="fonts/font6.fntdata"/><Relationship Id="rId69" Type="http://schemas.openxmlformats.org/officeDocument/2006/relationships/font" Target="fonts/font11.fntdata"/><Relationship Id="rId77"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font" Target="fonts/font14.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font" Target="fonts/font1.fntdata"/><Relationship Id="rId67" Type="http://schemas.openxmlformats.org/officeDocument/2006/relationships/font" Target="fonts/font9.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font" Target="fonts/font4.fntdata"/><Relationship Id="rId70" Type="http://schemas.openxmlformats.org/officeDocument/2006/relationships/font" Target="fonts/font12.fntdata"/><Relationship Id="rId75"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s>
</file>

<file path=ppt/charts/_rels/chart1.xml.rels><?xml version="1.0" encoding="UTF-8" standalone="yes"?>
<Relationships xmlns="http://schemas.openxmlformats.org/package/2006/relationships"><Relationship Id="rId2" Type="http://schemas.openxmlformats.org/officeDocument/2006/relationships/package" Target="../embeddings/Microsoft_Excel_Worksheet.xlsx"/><Relationship Id="rId1" Type="http://schemas.openxmlformats.org/officeDocument/2006/relationships/themeOverride" Target="../theme/themeOverride1.xml"/></Relationships>
</file>

<file path=ppt/charts/_rels/chart2.xml.rels><?xml version="1.0" encoding="UTF-8" standalone="yes"?>
<Relationships xmlns="http://schemas.openxmlformats.org/package/2006/relationships"><Relationship Id="rId2" Type="http://schemas.openxmlformats.org/officeDocument/2006/relationships/package" Target="../embeddings/Microsoft_Excel_Worksheet1.xlsx"/><Relationship Id="rId1" Type="http://schemas.openxmlformats.org/officeDocument/2006/relationships/themeOverride" Target="../theme/themeOverride2.xml"/></Relationships>
</file>

<file path=ppt/charts/_rels/chart3.xml.rels><?xml version="1.0" encoding="UTF-8" standalone="yes"?>
<Relationships xmlns="http://schemas.openxmlformats.org/package/2006/relationships"><Relationship Id="rId2" Type="http://schemas.openxmlformats.org/officeDocument/2006/relationships/package" Target="../embeddings/Microsoft_Excel_Worksheet2.xlsx"/><Relationship Id="rId1" Type="http://schemas.openxmlformats.org/officeDocument/2006/relationships/themeOverride" Target="../theme/themeOverrid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5.0000000000000001E-3"/>
          <c:y val="5.0000000000000001E-3"/>
          <c:w val="0.99"/>
          <c:h val="0.98750000000000004"/>
        </c:manualLayout>
      </c:layout>
      <c:pieChart>
        <c:varyColors val="0"/>
        <c:dLbls>
          <c:showLegendKey val="0"/>
          <c:showVal val="0"/>
          <c:showCatName val="0"/>
          <c:showSerName val="0"/>
          <c:showPercent val="0"/>
          <c:showBubbleSize val="0"/>
          <c:showLeaderLines val="0"/>
        </c:dLbls>
        <c:firstSliceAng val="0"/>
      </c:pieChart>
      <c:spPr>
        <a:noFill/>
        <a:ln w="12700" cap="flat">
          <a:noFill/>
          <a:miter lim="400000"/>
        </a:ln>
        <a:effectLst/>
      </c:spPr>
    </c:plotArea>
    <c:plotVisOnly val="1"/>
    <c:dispBlanksAs val="gap"/>
    <c:showDLblsOverMax val="1"/>
  </c:chart>
  <c:spPr>
    <a:noFill/>
    <a:ln>
      <a:noFill/>
    </a:ln>
    <a:effectLst/>
  </c:spPr>
  <c:txPr>
    <a:bodyPr/>
    <a:lstStyle/>
    <a:p>
      <a:pPr>
        <a:defRPr lang="zh-CN"/>
      </a:pPr>
      <a:endParaRPr lang="zh-CN"/>
    </a:p>
  </c:txPr>
  <c:externalData r:id="rId2">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5.0000000000000001E-3"/>
          <c:y val="5.0000000000000001E-3"/>
          <c:w val="0.99"/>
          <c:h val="0.98750000000000004"/>
        </c:manualLayout>
      </c:layout>
      <c:pieChart>
        <c:varyColors val="0"/>
        <c:dLbls>
          <c:showLegendKey val="0"/>
          <c:showVal val="0"/>
          <c:showCatName val="0"/>
          <c:showSerName val="0"/>
          <c:showPercent val="0"/>
          <c:showBubbleSize val="0"/>
          <c:showLeaderLines val="0"/>
        </c:dLbls>
        <c:firstSliceAng val="0"/>
      </c:pieChart>
      <c:spPr>
        <a:noFill/>
        <a:ln w="12700" cap="flat">
          <a:noFill/>
          <a:miter lim="400000"/>
        </a:ln>
        <a:effectLst/>
      </c:spPr>
    </c:plotArea>
    <c:plotVisOnly val="1"/>
    <c:dispBlanksAs val="gap"/>
    <c:showDLblsOverMax val="1"/>
  </c:chart>
  <c:spPr>
    <a:noFill/>
    <a:ln>
      <a:noFill/>
    </a:ln>
    <a:effectLst/>
  </c:spPr>
  <c:txPr>
    <a:bodyPr/>
    <a:lstStyle/>
    <a:p>
      <a:pPr>
        <a:defRPr lang="zh-CN"/>
      </a:pPr>
      <a:endParaRPr lang="zh-CN"/>
    </a:p>
  </c:txPr>
  <c:externalData r:id="rId2">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5.0000000000000001E-3"/>
          <c:y val="5.0000000000000001E-3"/>
          <c:w val="0.99"/>
          <c:h val="0.98750000000000004"/>
        </c:manualLayout>
      </c:layout>
      <c:pieChart>
        <c:varyColors val="0"/>
        <c:dLbls>
          <c:showLegendKey val="0"/>
          <c:showVal val="0"/>
          <c:showCatName val="0"/>
          <c:showSerName val="0"/>
          <c:showPercent val="0"/>
          <c:showBubbleSize val="0"/>
          <c:showLeaderLines val="0"/>
        </c:dLbls>
        <c:firstSliceAng val="0"/>
      </c:pieChart>
      <c:spPr>
        <a:noFill/>
        <a:ln w="12700" cap="flat">
          <a:noFill/>
          <a:miter lim="400000"/>
        </a:ln>
        <a:effectLst/>
      </c:spPr>
    </c:plotArea>
    <c:plotVisOnly val="1"/>
    <c:dispBlanksAs val="gap"/>
    <c:showDLblsOverMax val="1"/>
  </c:chart>
  <c:spPr>
    <a:noFill/>
    <a:ln>
      <a:noFill/>
    </a:ln>
    <a:effectLst/>
  </c:spPr>
  <c:txPr>
    <a:bodyPr/>
    <a:lstStyle/>
    <a:p>
      <a:pPr>
        <a:defRPr lang="zh-CN"/>
      </a:pPr>
      <a:endParaRPr lang="zh-CN"/>
    </a:p>
  </c:txPr>
  <c:externalData r:id="rId2">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2020/10/26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CB922697-C9E4-4FB7-834E-A4A7F65B1E97}" type="datetimeFigureOut">
              <a:rPr lang="zh-CN" altLang="en-US" smtClean="0"/>
              <a:t>2020/10/26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E49C8F6-2CAA-4298-98DB-01E096179A79}"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CB922697-C9E4-4FB7-834E-A4A7F65B1E97}" type="datetimeFigureOut">
              <a:rPr lang="zh-CN" altLang="en-US" smtClean="0"/>
              <a:t>2020/10/26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E49C8F6-2CAA-4298-98DB-01E096179A79}"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CB922697-C9E4-4FB7-834E-A4A7F65B1E97}" type="datetimeFigureOut">
              <a:rPr lang="zh-CN" altLang="en-US" smtClean="0"/>
              <a:t>2020/10/26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E49C8F6-2CAA-4298-98DB-01E096179A79}"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CB922697-C9E4-4FB7-834E-A4A7F65B1E97}" type="datetimeFigureOut">
              <a:rPr lang="zh-CN" altLang="en-US" smtClean="0"/>
              <a:t>2020/10/26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E49C8F6-2CAA-4298-98DB-01E096179A79}" type="slidenum">
              <a:rPr lang="zh-CN" altLang="en-US" smtClean="0"/>
              <a:t>‹#›</a:t>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CB922697-C9E4-4FB7-834E-A4A7F65B1E97}" type="datetimeFigureOut">
              <a:rPr lang="zh-CN" altLang="en-US" smtClean="0"/>
              <a:t>2020/10/26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E49C8F6-2CAA-4298-98DB-01E096179A79}" type="slidenum">
              <a:rPr lang="zh-CN" altLang="en-US" smtClean="0"/>
              <a:t>‹#›</a:t>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CB922697-C9E4-4FB7-834E-A4A7F65B1E97}" type="datetimeFigureOut">
              <a:rPr lang="zh-CN" altLang="en-US" smtClean="0"/>
              <a:t>2020/10/26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E49C8F6-2CAA-4298-98DB-01E096179A79}" type="slidenum">
              <a:rPr lang="zh-CN" altLang="en-US" smtClean="0"/>
              <a:t>‹#›</a:t>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p:txBody>
          <a:bodyPr/>
          <a:lstStyle/>
          <a:p>
            <a:fld id="{CB922697-C9E4-4FB7-834E-A4A7F65B1E97}" type="datetimeFigureOut">
              <a:rPr lang="zh-CN" altLang="en-US" smtClean="0"/>
              <a:t>2020/10/26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E49C8F6-2CAA-4298-98DB-01E096179A79}" type="slidenum">
              <a:rPr lang="zh-CN" altLang="en-US" smtClean="0"/>
              <a:t>‹#›</a:t>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CB922697-C9E4-4FB7-834E-A4A7F65B1E97}" type="datetimeFigureOut">
              <a:rPr lang="zh-CN" altLang="en-US" smtClean="0"/>
              <a:t>2020/10/26</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2E49C8F6-2CAA-4298-98DB-01E096179A79}" type="slidenum">
              <a:rPr lang="zh-CN" altLang="en-US" smtClean="0"/>
              <a:t>‹#›</a:t>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CB922697-C9E4-4FB7-834E-A4A7F65B1E97}" type="datetimeFigureOut">
              <a:rPr lang="zh-CN" altLang="en-US" smtClean="0"/>
              <a:t>2020/10/26</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2E49C8F6-2CAA-4298-98DB-01E096179A79}" type="slidenum">
              <a:rPr lang="zh-CN" altLang="en-US" smtClean="0"/>
              <a:t>‹#›</a:t>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CB922697-C9E4-4FB7-834E-A4A7F65B1E97}" type="datetimeFigureOut">
              <a:rPr lang="zh-CN" altLang="en-US" smtClean="0"/>
              <a:t>2020/10/26</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2E49C8F6-2CAA-4298-98DB-01E096179A79}" type="slidenum">
              <a:rPr lang="zh-CN" altLang="en-US" smtClean="0"/>
              <a:t>‹#›</a:t>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CB922697-C9E4-4FB7-834E-A4A7F65B1E97}" type="datetimeFigureOut">
              <a:rPr lang="zh-CN" altLang="en-US" smtClean="0"/>
              <a:t>2020/10/26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E49C8F6-2CAA-4298-98DB-01E096179A79}"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CB922697-C9E4-4FB7-834E-A4A7F65B1E97}" type="datetimeFigureOut">
              <a:rPr lang="zh-CN" altLang="en-US" smtClean="0"/>
              <a:t>2020/10/26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E49C8F6-2CAA-4298-98DB-01E096179A79}" type="slidenum">
              <a:rPr lang="zh-CN" altLang="en-US" smtClean="0"/>
              <a:t>‹#›</a:t>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CB922697-C9E4-4FB7-834E-A4A7F65B1E97}" type="datetimeFigureOut">
              <a:rPr lang="zh-CN" altLang="en-US" smtClean="0"/>
              <a:t>2020/10/26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E49C8F6-2CAA-4298-98DB-01E096179A79}" type="slidenum">
              <a:rPr lang="zh-CN" altLang="en-US" smtClean="0"/>
              <a:t>‹#›</a:t>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CB922697-C9E4-4FB7-834E-A4A7F65B1E97}" type="datetimeFigureOut">
              <a:rPr lang="zh-CN" altLang="en-US" smtClean="0"/>
              <a:t>2020/10/26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E49C8F6-2CAA-4298-98DB-01E096179A79}" type="slidenum">
              <a:rPr lang="zh-CN" altLang="en-US" smtClean="0"/>
              <a:t>‹#›</a:t>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CB922697-C9E4-4FB7-834E-A4A7F65B1E97}" type="datetimeFigureOut">
              <a:rPr lang="zh-CN" altLang="en-US" smtClean="0"/>
              <a:t>2020/10/26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E49C8F6-2CAA-4298-98DB-01E096179A79}"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CB922697-C9E4-4FB7-834E-A4A7F65B1E97}" type="datetimeFigureOut">
              <a:rPr lang="zh-CN" altLang="en-US" smtClean="0"/>
              <a:t>2020/10/26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E49C8F6-2CAA-4298-98DB-01E096179A79}"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p:txBody>
          <a:bodyPr/>
          <a:lstStyle/>
          <a:p>
            <a:fld id="{CB922697-C9E4-4FB7-834E-A4A7F65B1E97}" type="datetimeFigureOut">
              <a:rPr lang="zh-CN" altLang="en-US" smtClean="0"/>
              <a:t>2020/10/26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E49C8F6-2CAA-4298-98DB-01E096179A79}"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CB922697-C9E4-4FB7-834E-A4A7F65B1E97}" type="datetimeFigureOut">
              <a:rPr lang="zh-CN" altLang="en-US" smtClean="0"/>
              <a:t>2020/10/26</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2E49C8F6-2CAA-4298-98DB-01E096179A79}"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CB922697-C9E4-4FB7-834E-A4A7F65B1E97}" type="datetimeFigureOut">
              <a:rPr lang="zh-CN" altLang="en-US" smtClean="0"/>
              <a:t>2020/10/26</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2E49C8F6-2CAA-4298-98DB-01E096179A79}"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CB922697-C9E4-4FB7-834E-A4A7F65B1E97}" type="datetimeFigureOut">
              <a:rPr lang="zh-CN" altLang="en-US" smtClean="0"/>
              <a:t>2020/10/26</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2E49C8F6-2CAA-4298-98DB-01E096179A79}"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CB922697-C9E4-4FB7-834E-A4A7F65B1E97}" type="datetimeFigureOut">
              <a:rPr lang="zh-CN" altLang="en-US" smtClean="0"/>
              <a:t>2020/10/26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E49C8F6-2CAA-4298-98DB-01E096179A79}"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CB922697-C9E4-4FB7-834E-A4A7F65B1E97}" type="datetimeFigureOut">
              <a:rPr lang="zh-CN" altLang="en-US" smtClean="0"/>
              <a:t>2020/10/26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E49C8F6-2CAA-4298-98DB-01E096179A79}"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B922697-C9E4-4FB7-834E-A4A7F65B1E97}" type="datetimeFigureOut">
              <a:rPr lang="zh-CN" altLang="en-US" smtClean="0"/>
              <a:t>2020/10/26</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E49C8F6-2CAA-4298-98DB-01E096179A79}"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B922697-C9E4-4FB7-834E-A4A7F65B1E97}" type="datetimeFigureOut">
              <a:rPr lang="zh-CN" altLang="en-US" smtClean="0"/>
              <a:t>2020/10/26</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E49C8F6-2CAA-4298-98DB-01E096179A79}"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1.jpeg"/><Relationship Id="rId1" Type="http://schemas.openxmlformats.org/officeDocument/2006/relationships/slideLayout" Target="../slideLayouts/slideLayout12.xml"/><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Layout" Target="../slideLayouts/slideLayout12.xml"/><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jpeg"/><Relationship Id="rId1" Type="http://schemas.openxmlformats.org/officeDocument/2006/relationships/slideLayout" Target="../slideLayouts/slideLayout12.xml"/><Relationship Id="rId5" Type="http://schemas.openxmlformats.org/officeDocument/2006/relationships/image" Target="../media/image15.png"/><Relationship Id="rId4" Type="http://schemas.openxmlformats.org/officeDocument/2006/relationships/image" Target="../media/image14.png"/></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jpeg"/><Relationship Id="rId1" Type="http://schemas.openxmlformats.org/officeDocument/2006/relationships/slideLayout" Target="../slideLayouts/slideLayout12.xml"/><Relationship Id="rId4" Type="http://schemas.openxmlformats.org/officeDocument/2006/relationships/image" Target="../media/image17.png"/></Relationships>
</file>

<file path=ppt/slides/_rels/slide2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18.jpeg"/></Relationships>
</file>

<file path=ppt/slides/_rels/slide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1.jpeg"/><Relationship Id="rId1" Type="http://schemas.openxmlformats.org/officeDocument/2006/relationships/slideLayout" Target="../slideLayouts/slideLayout1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jpeg"/><Relationship Id="rId1" Type="http://schemas.openxmlformats.org/officeDocument/2006/relationships/slideLayout" Target="../slideLayouts/slideLayout12.xml"/><Relationship Id="rId4" Type="http://schemas.openxmlformats.org/officeDocument/2006/relationships/image" Target="../media/image28.png"/></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jpeg"/><Relationship Id="rId1" Type="http://schemas.openxmlformats.org/officeDocument/2006/relationships/slideLayout" Target="../slideLayouts/slideLayout12.xml"/><Relationship Id="rId6" Type="http://schemas.openxmlformats.org/officeDocument/2006/relationships/image" Target="../media/image35.jpeg"/><Relationship Id="rId5" Type="http://schemas.openxmlformats.org/officeDocument/2006/relationships/image" Target="../media/image34.jpeg"/><Relationship Id="rId4" Type="http://schemas.openxmlformats.org/officeDocument/2006/relationships/image" Target="../media/image33.jpeg"/></Relationships>
</file>

<file path=ppt/slides/_rels/slide4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8.png"/></Relationships>
</file>

<file path=ppt/slides/_rels/slide4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4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image" Target="../media/image48.png"/><Relationship Id="rId4" Type="http://schemas.openxmlformats.org/officeDocument/2006/relationships/image" Target="../media/image47.png"/></Relationships>
</file>

<file path=ppt/slides/_rels/slide5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image" Target="../media/image51.png"/><Relationship Id="rId4" Type="http://schemas.openxmlformats.org/officeDocument/2006/relationships/image" Target="../media/image50.jpeg"/></Relationships>
</file>

<file path=ppt/slides/_rels/slide54.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3" y="0"/>
            <a:ext cx="12190593" cy="6858000"/>
          </a:xfrm>
          <a:prstGeom prst="rect">
            <a:avLst/>
          </a:prstGeom>
        </p:spPr>
      </p:pic>
      <p:sp>
        <p:nvSpPr>
          <p:cNvPr id="6" name="矩形 5"/>
          <p:cNvSpPr/>
          <p:nvPr/>
        </p:nvSpPr>
        <p:spPr>
          <a:xfrm>
            <a:off x="0" y="0"/>
            <a:ext cx="12192000" cy="6858000"/>
          </a:xfrm>
          <a:prstGeom prst="rect">
            <a:avLst/>
          </a:prstGeom>
          <a:gradFill>
            <a:gsLst>
              <a:gs pos="0">
                <a:srgbClr val="3A3EF4">
                  <a:alpha val="0"/>
                </a:srgbClr>
              </a:gs>
              <a:gs pos="31000">
                <a:srgbClr val="3A3EF4">
                  <a:alpha val="41000"/>
                </a:srgbClr>
              </a:gs>
              <a:gs pos="64000">
                <a:srgbClr val="3A3EF4">
                  <a:alpha val="30000"/>
                </a:srgbClr>
              </a:gs>
              <a:gs pos="100000">
                <a:srgbClr val="3A3EF4">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片 9"/>
          <p:cNvPicPr>
            <a:picLocks noChangeAspect="1"/>
          </p:cNvPicPr>
          <p:nvPr/>
        </p:nvPicPr>
        <p:blipFill>
          <a:blip r:embed="rId3" cstate="print">
            <a:clrChange>
              <a:clrFrom>
                <a:srgbClr val="020202">
                  <a:alpha val="5882"/>
                </a:srgbClr>
              </a:clrFrom>
              <a:clrTo>
                <a:srgbClr val="020202">
                  <a:alpha val="0"/>
                </a:srgbClr>
              </a:clrTo>
            </a:clrChange>
            <a:extLst>
              <a:ext uri="{28A0092B-C50C-407E-A947-70E740481C1C}">
                <a14:useLocalDpi xmlns:a14="http://schemas.microsoft.com/office/drawing/2010/main" val="0"/>
              </a:ext>
            </a:extLst>
          </a:blip>
          <a:stretch>
            <a:fillRect/>
          </a:stretch>
        </p:blipFill>
        <p:spPr>
          <a:xfrm>
            <a:off x="289367" y="-41757"/>
            <a:ext cx="12192000" cy="6096000"/>
          </a:xfrm>
          <a:prstGeom prst="rect">
            <a:avLst/>
          </a:prstGeom>
        </p:spPr>
      </p:pic>
      <p:sp>
        <p:nvSpPr>
          <p:cNvPr id="7" name="文本框 6"/>
          <p:cNvSpPr txBox="1"/>
          <p:nvPr/>
        </p:nvSpPr>
        <p:spPr>
          <a:xfrm>
            <a:off x="1577340" y="630555"/>
            <a:ext cx="8493760" cy="2122805"/>
          </a:xfrm>
          <a:prstGeom prst="rect">
            <a:avLst/>
          </a:prstGeom>
          <a:noFill/>
        </p:spPr>
        <p:txBody>
          <a:bodyPr wrap="square" rtlCol="0">
            <a:spAutoFit/>
          </a:bodyPr>
          <a:lstStyle/>
          <a:p>
            <a:pPr algn="dist"/>
            <a:r>
              <a:rPr lang="zh-CN" altLang="en-US" sz="6600" b="1" dirty="0">
                <a:solidFill>
                  <a:schemeClr val="bg1"/>
                </a:solidFill>
                <a:effectLst>
                  <a:outerShdw blurRad="38100" dist="38100" dir="2700000" algn="tl">
                    <a:srgbClr val="000000">
                      <a:alpha val="43137"/>
                    </a:srgbClr>
                  </a:outerShdw>
                </a:effectLst>
                <a:latin typeface="汉仪尚巍手书W" panose="00020600040101010101" pitchFamily="18" charset="-122"/>
                <a:ea typeface="汉仪尚巍手书W" panose="00020600040101010101" pitchFamily="18" charset="-122"/>
              </a:rPr>
              <a:t> </a:t>
            </a:r>
          </a:p>
          <a:p>
            <a:pPr algn="dist"/>
            <a:r>
              <a:rPr lang="zh-CN" altLang="en-US" sz="6600" b="1" dirty="0">
                <a:solidFill>
                  <a:schemeClr val="bg1"/>
                </a:solidFill>
                <a:effectLst>
                  <a:outerShdw blurRad="38100" dist="38100" dir="2700000" algn="tl">
                    <a:srgbClr val="000000">
                      <a:alpha val="43137"/>
                    </a:srgbClr>
                  </a:outerShdw>
                </a:effectLst>
                <a:latin typeface="汉仪尚巍手书W" panose="00020600040101010101" pitchFamily="18" charset="-122"/>
                <a:ea typeface="汉仪尚巍手书W" panose="00020600040101010101" pitchFamily="18" charset="-122"/>
              </a:rPr>
              <a:t>信用卡评分建模</a:t>
            </a:r>
          </a:p>
        </p:txBody>
      </p:sp>
      <p:sp>
        <p:nvSpPr>
          <p:cNvPr id="8" name="矩形 7"/>
          <p:cNvSpPr/>
          <p:nvPr/>
        </p:nvSpPr>
        <p:spPr>
          <a:xfrm>
            <a:off x="2419192" y="3006243"/>
            <a:ext cx="7353614" cy="645160"/>
          </a:xfrm>
          <a:prstGeom prst="rect">
            <a:avLst/>
          </a:prstGeom>
        </p:spPr>
        <p:txBody>
          <a:bodyPr wrap="square">
            <a:spAutoFit/>
          </a:bodyPr>
          <a:lstStyle/>
          <a:p>
            <a:pPr algn="ctr"/>
            <a:r>
              <a:rPr lang="zh-CN" altLang="en-US" sz="3600" b="1" dirty="0">
                <a:solidFill>
                  <a:schemeClr val="bg1"/>
                </a:solidFill>
                <a:effectLst>
                  <a:outerShdw blurRad="38100" dist="38100" dir="2700000" algn="tl">
                    <a:srgbClr val="000000">
                      <a:alpha val="43137"/>
                    </a:srgbClr>
                  </a:outerShdw>
                </a:effectLst>
                <a:latin typeface="汉仪尚巍手书W" panose="00020600040101010101" pitchFamily="18" charset="-122"/>
                <a:ea typeface="汉仪尚巍手书W" panose="00020600040101010101" pitchFamily="18" charset="-122"/>
                <a:sym typeface="+mn-ea"/>
              </a:rPr>
              <a:t>机器学习</a:t>
            </a:r>
            <a:endParaRPr lang="zh-CN" altLang="en-US" sz="3600" dirty="0">
              <a:solidFill>
                <a:schemeClr val="bg1">
                  <a:alpha val="66000"/>
                </a:schemeClr>
              </a:solidFill>
              <a:latin typeface="Impact" panose="020B0806030902050204" pitchFamily="34"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3" y="0"/>
            <a:ext cx="12190593" cy="6858000"/>
          </a:xfrm>
          <a:prstGeom prst="rect">
            <a:avLst/>
          </a:prstGeom>
        </p:spPr>
      </p:pic>
      <p:sp>
        <p:nvSpPr>
          <p:cNvPr id="6" name="矩形 5"/>
          <p:cNvSpPr/>
          <p:nvPr/>
        </p:nvSpPr>
        <p:spPr>
          <a:xfrm>
            <a:off x="-635" y="-125095"/>
            <a:ext cx="12192000" cy="6858000"/>
          </a:xfrm>
          <a:prstGeom prst="rect">
            <a:avLst/>
          </a:prstGeom>
          <a:gradFill>
            <a:gsLst>
              <a:gs pos="0">
                <a:schemeClr val="tx1">
                  <a:lumMod val="95000"/>
                  <a:lumOff val="5000"/>
                </a:schemeClr>
              </a:gs>
              <a:gs pos="31000">
                <a:schemeClr val="tx1">
                  <a:lumMod val="95000"/>
                  <a:lumOff val="5000"/>
                  <a:alpha val="86000"/>
                </a:schemeClr>
              </a:gs>
              <a:gs pos="64000">
                <a:schemeClr val="tx1">
                  <a:lumMod val="95000"/>
                  <a:lumOff val="5000"/>
                  <a:alpha val="98000"/>
                </a:schemeClr>
              </a:gs>
              <a:gs pos="100000">
                <a:schemeClr val="tx1">
                  <a:lumMod val="95000"/>
                  <a:lumOff val="5000"/>
                  <a:alpha val="5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STFangsong Regular" panose="02010600040101010101" charset="-122"/>
              <a:ea typeface="STFangsong Regular" panose="02010600040101010101" charset="-122"/>
              <a:cs typeface="+mn-cs"/>
            </a:endParaRPr>
          </a:p>
        </p:txBody>
      </p:sp>
      <p:sp>
        <p:nvSpPr>
          <p:cNvPr id="64" name="TextBox 27"/>
          <p:cNvSpPr txBox="1"/>
          <p:nvPr/>
        </p:nvSpPr>
        <p:spPr>
          <a:xfrm>
            <a:off x="4038589" y="525610"/>
            <a:ext cx="4583062" cy="475615"/>
          </a:xfrm>
          <a:prstGeom prst="rect">
            <a:avLst/>
          </a:prstGeom>
          <a:noFill/>
        </p:spPr>
        <p:txBody>
          <a:bodyPr wrap="square" rtlCol="0">
            <a:spAutoFit/>
          </a:bodyPr>
          <a:lstStyle/>
          <a:p>
            <a:pPr marL="0" marR="0" lvl="0" indent="0" algn="ctr" defTabSz="914400" rtl="0" eaLnBrk="1" fontAlgn="auto" latinLnBrk="0" hangingPunct="1">
              <a:lnSpc>
                <a:spcPts val="3000"/>
              </a:lnSpc>
              <a:spcBef>
                <a:spcPts val="0"/>
              </a:spcBef>
              <a:spcAft>
                <a:spcPts val="0"/>
              </a:spcAft>
              <a:buClrTx/>
              <a:buSzTx/>
              <a:buFontTx/>
              <a:buNone/>
              <a:defRPr/>
            </a:pPr>
            <a:r>
              <a:rPr kumimoji="0" lang="zh-CN" altLang="id-ID" sz="3200" b="1" i="1" u="none" strike="noStrike" kern="1200" cap="none" spc="0" normalizeH="0" baseline="0" noProof="0" dirty="0">
                <a:ln>
                  <a:noFill/>
                </a:ln>
                <a:solidFill>
                  <a:prstClr val="white"/>
                </a:solidFill>
                <a:effectLst/>
                <a:uLnTx/>
                <a:uFillTx/>
                <a:latin typeface="Montserrat" panose="02000505000000020004" pitchFamily="50" charset="0"/>
                <a:ea typeface="Lato" panose="020F0502020204030203" pitchFamily="34" charset="0"/>
                <a:cs typeface="Lato" panose="020F0502020204030203" pitchFamily="34" charset="0"/>
              </a:rPr>
              <a:t>设计思路</a:t>
            </a:r>
          </a:p>
        </p:txBody>
      </p:sp>
      <p:sp>
        <p:nvSpPr>
          <p:cNvPr id="65" name="Rectangle 28"/>
          <p:cNvSpPr/>
          <p:nvPr/>
        </p:nvSpPr>
        <p:spPr>
          <a:xfrm>
            <a:off x="5106501" y="1138372"/>
            <a:ext cx="2447238" cy="26035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id-ID" sz="1100" b="0" i="0" u="none" strike="noStrike" kern="1200" cap="none" spc="300" normalizeH="0" baseline="0" noProof="0" dirty="0">
                <a:ln>
                  <a:noFill/>
                </a:ln>
                <a:solidFill>
                  <a:prstClr val="white"/>
                </a:solidFill>
                <a:effectLst/>
                <a:uLnTx/>
                <a:uFillTx/>
                <a:latin typeface="Lato" panose="020F0502020204030203" pitchFamily="34" charset="0"/>
                <a:ea typeface="Lato" panose="020F0502020204030203" pitchFamily="34" charset="0"/>
                <a:cs typeface="Lato" panose="020F0502020204030203" pitchFamily="34" charset="0"/>
              </a:rPr>
              <a:t>mentality of designing</a:t>
            </a:r>
          </a:p>
        </p:txBody>
      </p:sp>
      <p:sp>
        <p:nvSpPr>
          <p:cNvPr id="46" name="TextBox 3"/>
          <p:cNvSpPr txBox="1"/>
          <p:nvPr/>
        </p:nvSpPr>
        <p:spPr>
          <a:xfrm>
            <a:off x="1980092" y="5212341"/>
            <a:ext cx="8231816" cy="316865"/>
          </a:xfrm>
          <a:prstGeom prst="rect">
            <a:avLst/>
          </a:prstGeom>
          <a:noFill/>
        </p:spPr>
        <p:txBody>
          <a:bodyPr wrap="square" rtlCol="0">
            <a:spAutoFit/>
          </a:bodyPr>
          <a:lstStyle/>
          <a:p>
            <a:pPr algn="ctr">
              <a:lnSpc>
                <a:spcPct val="140000"/>
              </a:lnSpc>
            </a:pPr>
            <a:r>
              <a:rPr lang="en-US" sz="1050">
                <a:solidFill>
                  <a:schemeClr val="bg1"/>
                </a:solidFill>
                <a:latin typeface="Lato" panose="020F0502020204030203" pitchFamily="34" charset="0"/>
                <a:ea typeface="Lato" panose="020F0502020204030203" pitchFamily="34" charset="0"/>
                <a:cs typeface="Lato" panose="020F0502020204030203" pitchFamily="34" charset="0"/>
              </a:rPr>
              <a:t>Lmentality of designing</a:t>
            </a:r>
          </a:p>
        </p:txBody>
      </p:sp>
      <p:sp>
        <p:nvSpPr>
          <p:cNvPr id="49" name="Freeform 295"/>
          <p:cNvSpPr/>
          <p:nvPr/>
        </p:nvSpPr>
        <p:spPr bwMode="auto">
          <a:xfrm>
            <a:off x="5902960" y="1521460"/>
            <a:ext cx="3437255" cy="2147570"/>
          </a:xfrm>
          <a:custGeom>
            <a:avLst/>
            <a:gdLst>
              <a:gd name="T0" fmla="*/ 936 w 1024"/>
              <a:gd name="T1" fmla="*/ 546 h 830"/>
              <a:gd name="T2" fmla="*/ 936 w 1024"/>
              <a:gd name="T3" fmla="*/ 460 h 830"/>
              <a:gd name="T4" fmla="*/ 796 w 1024"/>
              <a:gd name="T5" fmla="*/ 134 h 830"/>
              <a:gd name="T6" fmla="*/ 468 w 1024"/>
              <a:gd name="T7" fmla="*/ 0 h 830"/>
              <a:gd name="T8" fmla="*/ 0 w 1024"/>
              <a:gd name="T9" fmla="*/ 468 h 830"/>
              <a:gd name="T10" fmla="*/ 0 w 1024"/>
              <a:gd name="T11" fmla="*/ 730 h 830"/>
              <a:gd name="T12" fmla="*/ 74 w 1024"/>
              <a:gd name="T13" fmla="*/ 603 h 830"/>
              <a:gd name="T14" fmla="*/ 154 w 1024"/>
              <a:gd name="T15" fmla="*/ 741 h 830"/>
              <a:gd name="T16" fmla="*/ 154 w 1024"/>
              <a:gd name="T17" fmla="*/ 468 h 830"/>
              <a:gd name="T18" fmla="*/ 468 w 1024"/>
              <a:gd name="T19" fmla="*/ 154 h 830"/>
              <a:gd name="T20" fmla="*/ 689 w 1024"/>
              <a:gd name="T21" fmla="*/ 244 h 830"/>
              <a:gd name="T22" fmla="*/ 783 w 1024"/>
              <a:gd name="T23" fmla="*/ 462 h 830"/>
              <a:gd name="T24" fmla="*/ 783 w 1024"/>
              <a:gd name="T25" fmla="*/ 546 h 830"/>
              <a:gd name="T26" fmla="*/ 695 w 1024"/>
              <a:gd name="T27" fmla="*/ 546 h 830"/>
              <a:gd name="T28" fmla="*/ 859 w 1024"/>
              <a:gd name="T29" fmla="*/ 830 h 830"/>
              <a:gd name="T30" fmla="*/ 1024 w 1024"/>
              <a:gd name="T31" fmla="*/ 546 h 830"/>
              <a:gd name="T32" fmla="*/ 936 w 1024"/>
              <a:gd name="T33" fmla="*/ 546 h 8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24" h="830">
                <a:moveTo>
                  <a:pt x="936" y="546"/>
                </a:moveTo>
                <a:cubicBezTo>
                  <a:pt x="936" y="460"/>
                  <a:pt x="936" y="460"/>
                  <a:pt x="936" y="460"/>
                </a:cubicBezTo>
                <a:cubicBezTo>
                  <a:pt x="934" y="336"/>
                  <a:pt x="884" y="221"/>
                  <a:pt x="796" y="134"/>
                </a:cubicBezTo>
                <a:cubicBezTo>
                  <a:pt x="708" y="48"/>
                  <a:pt x="592" y="0"/>
                  <a:pt x="468" y="0"/>
                </a:cubicBezTo>
                <a:cubicBezTo>
                  <a:pt x="210" y="0"/>
                  <a:pt x="0" y="210"/>
                  <a:pt x="0" y="468"/>
                </a:cubicBezTo>
                <a:cubicBezTo>
                  <a:pt x="0" y="730"/>
                  <a:pt x="0" y="730"/>
                  <a:pt x="0" y="730"/>
                </a:cubicBezTo>
                <a:cubicBezTo>
                  <a:pt x="74" y="603"/>
                  <a:pt x="74" y="603"/>
                  <a:pt x="74" y="603"/>
                </a:cubicBezTo>
                <a:cubicBezTo>
                  <a:pt x="154" y="741"/>
                  <a:pt x="154" y="741"/>
                  <a:pt x="154" y="741"/>
                </a:cubicBezTo>
                <a:cubicBezTo>
                  <a:pt x="154" y="468"/>
                  <a:pt x="154" y="468"/>
                  <a:pt x="154" y="468"/>
                </a:cubicBezTo>
                <a:cubicBezTo>
                  <a:pt x="154" y="295"/>
                  <a:pt x="295" y="154"/>
                  <a:pt x="468" y="154"/>
                </a:cubicBezTo>
                <a:cubicBezTo>
                  <a:pt x="551" y="154"/>
                  <a:pt x="629" y="186"/>
                  <a:pt x="689" y="244"/>
                </a:cubicBezTo>
                <a:cubicBezTo>
                  <a:pt x="747" y="302"/>
                  <a:pt x="781" y="379"/>
                  <a:pt x="783" y="462"/>
                </a:cubicBezTo>
                <a:cubicBezTo>
                  <a:pt x="783" y="546"/>
                  <a:pt x="783" y="546"/>
                  <a:pt x="783" y="546"/>
                </a:cubicBezTo>
                <a:cubicBezTo>
                  <a:pt x="695" y="546"/>
                  <a:pt x="695" y="546"/>
                  <a:pt x="695" y="546"/>
                </a:cubicBezTo>
                <a:cubicBezTo>
                  <a:pt x="859" y="830"/>
                  <a:pt x="859" y="830"/>
                  <a:pt x="859" y="830"/>
                </a:cubicBezTo>
                <a:cubicBezTo>
                  <a:pt x="1024" y="546"/>
                  <a:pt x="1024" y="546"/>
                  <a:pt x="1024" y="546"/>
                </a:cubicBezTo>
                <a:lnTo>
                  <a:pt x="936" y="546"/>
                </a:lnTo>
                <a:close/>
              </a:path>
            </a:pathLst>
          </a:custGeom>
          <a:solidFill>
            <a:srgbClr val="3A3EF4"/>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400" b="0" i="0" u="none" strike="noStrike" kern="0" cap="none" spc="0" normalizeH="0" baseline="0" noProof="0">
              <a:ln>
                <a:noFill/>
              </a:ln>
              <a:solidFill>
                <a:schemeClr val="bg1"/>
              </a:solidFill>
              <a:effectLst/>
              <a:uLnTx/>
              <a:uFillTx/>
              <a:latin typeface="Lato" panose="020F0502020204030203" pitchFamily="34" charset="0"/>
              <a:ea typeface="Lato" panose="020F0502020204030203" pitchFamily="34" charset="0"/>
              <a:cs typeface="Lato" panose="020F0502020204030203" pitchFamily="34" charset="0"/>
            </a:endParaRPr>
          </a:p>
        </p:txBody>
      </p:sp>
      <p:sp>
        <p:nvSpPr>
          <p:cNvPr id="50" name="Freeform 296"/>
          <p:cNvSpPr/>
          <p:nvPr/>
        </p:nvSpPr>
        <p:spPr bwMode="auto">
          <a:xfrm>
            <a:off x="3328670" y="3041015"/>
            <a:ext cx="3339465" cy="2359025"/>
          </a:xfrm>
          <a:custGeom>
            <a:avLst/>
            <a:gdLst>
              <a:gd name="T0" fmla="*/ 859 w 1023"/>
              <a:gd name="T1" fmla="*/ 0 h 830"/>
              <a:gd name="T2" fmla="*/ 694 w 1023"/>
              <a:gd name="T3" fmla="*/ 285 h 830"/>
              <a:gd name="T4" fmla="*/ 782 w 1023"/>
              <a:gd name="T5" fmla="*/ 285 h 830"/>
              <a:gd name="T6" fmla="*/ 782 w 1023"/>
              <a:gd name="T7" fmla="*/ 368 h 830"/>
              <a:gd name="T8" fmla="*/ 688 w 1023"/>
              <a:gd name="T9" fmla="*/ 586 h 830"/>
              <a:gd name="T10" fmla="*/ 468 w 1023"/>
              <a:gd name="T11" fmla="*/ 676 h 830"/>
              <a:gd name="T12" fmla="*/ 153 w 1023"/>
              <a:gd name="T13" fmla="*/ 362 h 830"/>
              <a:gd name="T14" fmla="*/ 153 w 1023"/>
              <a:gd name="T15" fmla="*/ 92 h 830"/>
              <a:gd name="T16" fmla="*/ 75 w 1023"/>
              <a:gd name="T17" fmla="*/ 227 h 830"/>
              <a:gd name="T18" fmla="*/ 0 w 1023"/>
              <a:gd name="T19" fmla="*/ 97 h 830"/>
              <a:gd name="T20" fmla="*/ 0 w 1023"/>
              <a:gd name="T21" fmla="*/ 362 h 830"/>
              <a:gd name="T22" fmla="*/ 468 w 1023"/>
              <a:gd name="T23" fmla="*/ 830 h 830"/>
              <a:gd name="T24" fmla="*/ 796 w 1023"/>
              <a:gd name="T25" fmla="*/ 696 h 830"/>
              <a:gd name="T26" fmla="*/ 936 w 1023"/>
              <a:gd name="T27" fmla="*/ 370 h 830"/>
              <a:gd name="T28" fmla="*/ 936 w 1023"/>
              <a:gd name="T29" fmla="*/ 285 h 830"/>
              <a:gd name="T30" fmla="*/ 1023 w 1023"/>
              <a:gd name="T31" fmla="*/ 285 h 830"/>
              <a:gd name="T32" fmla="*/ 859 w 1023"/>
              <a:gd name="T33" fmla="*/ 0 h 8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23" h="830">
                <a:moveTo>
                  <a:pt x="859" y="0"/>
                </a:moveTo>
                <a:cubicBezTo>
                  <a:pt x="694" y="285"/>
                  <a:pt x="694" y="285"/>
                  <a:pt x="694" y="285"/>
                </a:cubicBezTo>
                <a:cubicBezTo>
                  <a:pt x="782" y="285"/>
                  <a:pt x="782" y="285"/>
                  <a:pt x="782" y="285"/>
                </a:cubicBezTo>
                <a:cubicBezTo>
                  <a:pt x="782" y="368"/>
                  <a:pt x="782" y="368"/>
                  <a:pt x="782" y="368"/>
                </a:cubicBezTo>
                <a:cubicBezTo>
                  <a:pt x="780" y="451"/>
                  <a:pt x="747" y="528"/>
                  <a:pt x="688" y="586"/>
                </a:cubicBezTo>
                <a:cubicBezTo>
                  <a:pt x="629" y="644"/>
                  <a:pt x="551" y="676"/>
                  <a:pt x="468" y="676"/>
                </a:cubicBezTo>
                <a:cubicBezTo>
                  <a:pt x="294" y="676"/>
                  <a:pt x="153" y="535"/>
                  <a:pt x="153" y="362"/>
                </a:cubicBezTo>
                <a:cubicBezTo>
                  <a:pt x="153" y="92"/>
                  <a:pt x="153" y="92"/>
                  <a:pt x="153" y="92"/>
                </a:cubicBezTo>
                <a:cubicBezTo>
                  <a:pt x="75" y="227"/>
                  <a:pt x="75" y="227"/>
                  <a:pt x="75" y="227"/>
                </a:cubicBezTo>
                <a:cubicBezTo>
                  <a:pt x="0" y="97"/>
                  <a:pt x="0" y="97"/>
                  <a:pt x="0" y="97"/>
                </a:cubicBezTo>
                <a:cubicBezTo>
                  <a:pt x="0" y="362"/>
                  <a:pt x="0" y="362"/>
                  <a:pt x="0" y="362"/>
                </a:cubicBezTo>
                <a:cubicBezTo>
                  <a:pt x="0" y="620"/>
                  <a:pt x="210" y="830"/>
                  <a:pt x="468" y="830"/>
                </a:cubicBezTo>
                <a:cubicBezTo>
                  <a:pt x="591" y="830"/>
                  <a:pt x="708" y="782"/>
                  <a:pt x="796" y="696"/>
                </a:cubicBezTo>
                <a:cubicBezTo>
                  <a:pt x="884" y="609"/>
                  <a:pt x="933" y="494"/>
                  <a:pt x="936" y="370"/>
                </a:cubicBezTo>
                <a:cubicBezTo>
                  <a:pt x="936" y="285"/>
                  <a:pt x="936" y="285"/>
                  <a:pt x="936" y="285"/>
                </a:cubicBezTo>
                <a:cubicBezTo>
                  <a:pt x="1023" y="285"/>
                  <a:pt x="1023" y="285"/>
                  <a:pt x="1023" y="285"/>
                </a:cubicBezTo>
                <a:lnTo>
                  <a:pt x="859" y="0"/>
                </a:lnTo>
                <a:close/>
              </a:path>
            </a:pathLst>
          </a:custGeom>
          <a:solidFill>
            <a:schemeClr val="bg1"/>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400" b="0" i="0" u="none" strike="noStrike" kern="0" cap="none" spc="0" normalizeH="0" baseline="0" noProof="0">
              <a:ln>
                <a:noFill/>
              </a:ln>
              <a:solidFill>
                <a:schemeClr val="bg1"/>
              </a:solidFill>
              <a:effectLst/>
              <a:uLnTx/>
              <a:uFillTx/>
              <a:latin typeface="Lato" panose="020F0502020204030203" pitchFamily="34" charset="0"/>
              <a:ea typeface="Lato" panose="020F0502020204030203" pitchFamily="34" charset="0"/>
              <a:cs typeface="Lato" panose="020F0502020204030203" pitchFamily="34" charset="0"/>
            </a:endParaRPr>
          </a:p>
        </p:txBody>
      </p:sp>
      <p:sp>
        <p:nvSpPr>
          <p:cNvPr id="51" name="Freeform 297"/>
          <p:cNvSpPr/>
          <p:nvPr/>
        </p:nvSpPr>
        <p:spPr bwMode="auto">
          <a:xfrm>
            <a:off x="666750" y="1399540"/>
            <a:ext cx="3458210" cy="2391410"/>
          </a:xfrm>
          <a:custGeom>
            <a:avLst/>
            <a:gdLst>
              <a:gd name="T0" fmla="*/ 1023 w 1023"/>
              <a:gd name="T1" fmla="*/ 546 h 840"/>
              <a:gd name="T2" fmla="*/ 936 w 1023"/>
              <a:gd name="T3" fmla="*/ 546 h 840"/>
              <a:gd name="T4" fmla="*/ 936 w 1023"/>
              <a:gd name="T5" fmla="*/ 460 h 840"/>
              <a:gd name="T6" fmla="*/ 796 w 1023"/>
              <a:gd name="T7" fmla="*/ 134 h 840"/>
              <a:gd name="T8" fmla="*/ 468 w 1023"/>
              <a:gd name="T9" fmla="*/ 0 h 840"/>
              <a:gd name="T10" fmla="*/ 0 w 1023"/>
              <a:gd name="T11" fmla="*/ 468 h 840"/>
              <a:gd name="T12" fmla="*/ 0 w 1023"/>
              <a:gd name="T13" fmla="*/ 840 h 840"/>
              <a:gd name="T14" fmla="*/ 153 w 1023"/>
              <a:gd name="T15" fmla="*/ 840 h 840"/>
              <a:gd name="T16" fmla="*/ 153 w 1023"/>
              <a:gd name="T17" fmla="*/ 468 h 840"/>
              <a:gd name="T18" fmla="*/ 468 w 1023"/>
              <a:gd name="T19" fmla="*/ 154 h 840"/>
              <a:gd name="T20" fmla="*/ 688 w 1023"/>
              <a:gd name="T21" fmla="*/ 244 h 840"/>
              <a:gd name="T22" fmla="*/ 782 w 1023"/>
              <a:gd name="T23" fmla="*/ 462 h 840"/>
              <a:gd name="T24" fmla="*/ 782 w 1023"/>
              <a:gd name="T25" fmla="*/ 546 h 840"/>
              <a:gd name="T26" fmla="*/ 694 w 1023"/>
              <a:gd name="T27" fmla="*/ 546 h 840"/>
              <a:gd name="T28" fmla="*/ 859 w 1023"/>
              <a:gd name="T29" fmla="*/ 830 h 840"/>
              <a:gd name="T30" fmla="*/ 1023 w 1023"/>
              <a:gd name="T31" fmla="*/ 546 h 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23" h="840">
                <a:moveTo>
                  <a:pt x="1023" y="546"/>
                </a:moveTo>
                <a:cubicBezTo>
                  <a:pt x="936" y="546"/>
                  <a:pt x="936" y="546"/>
                  <a:pt x="936" y="546"/>
                </a:cubicBezTo>
                <a:cubicBezTo>
                  <a:pt x="936" y="460"/>
                  <a:pt x="936" y="460"/>
                  <a:pt x="936" y="460"/>
                </a:cubicBezTo>
                <a:cubicBezTo>
                  <a:pt x="933" y="336"/>
                  <a:pt x="884" y="221"/>
                  <a:pt x="796" y="134"/>
                </a:cubicBezTo>
                <a:cubicBezTo>
                  <a:pt x="708" y="48"/>
                  <a:pt x="591" y="0"/>
                  <a:pt x="468" y="0"/>
                </a:cubicBezTo>
                <a:cubicBezTo>
                  <a:pt x="210" y="0"/>
                  <a:pt x="0" y="210"/>
                  <a:pt x="0" y="468"/>
                </a:cubicBezTo>
                <a:cubicBezTo>
                  <a:pt x="0" y="840"/>
                  <a:pt x="0" y="840"/>
                  <a:pt x="0" y="840"/>
                </a:cubicBezTo>
                <a:cubicBezTo>
                  <a:pt x="153" y="840"/>
                  <a:pt x="153" y="840"/>
                  <a:pt x="153" y="840"/>
                </a:cubicBezTo>
                <a:cubicBezTo>
                  <a:pt x="153" y="468"/>
                  <a:pt x="153" y="468"/>
                  <a:pt x="153" y="468"/>
                </a:cubicBezTo>
                <a:cubicBezTo>
                  <a:pt x="153" y="295"/>
                  <a:pt x="294" y="154"/>
                  <a:pt x="468" y="154"/>
                </a:cubicBezTo>
                <a:cubicBezTo>
                  <a:pt x="551" y="154"/>
                  <a:pt x="629" y="186"/>
                  <a:pt x="688" y="244"/>
                </a:cubicBezTo>
                <a:cubicBezTo>
                  <a:pt x="747" y="302"/>
                  <a:pt x="780" y="379"/>
                  <a:pt x="782" y="462"/>
                </a:cubicBezTo>
                <a:cubicBezTo>
                  <a:pt x="782" y="546"/>
                  <a:pt x="782" y="546"/>
                  <a:pt x="782" y="546"/>
                </a:cubicBezTo>
                <a:cubicBezTo>
                  <a:pt x="694" y="546"/>
                  <a:pt x="694" y="546"/>
                  <a:pt x="694" y="546"/>
                </a:cubicBezTo>
                <a:cubicBezTo>
                  <a:pt x="859" y="830"/>
                  <a:pt x="859" y="830"/>
                  <a:pt x="859" y="830"/>
                </a:cubicBezTo>
                <a:lnTo>
                  <a:pt x="1023" y="546"/>
                </a:lnTo>
                <a:close/>
              </a:path>
            </a:pathLst>
          </a:custGeom>
          <a:solidFill>
            <a:srgbClr val="3A3EF4"/>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400" b="0" i="0" u="none" strike="noStrike" kern="0" cap="none" spc="0" normalizeH="0" baseline="0" noProof="0">
              <a:ln>
                <a:noFill/>
              </a:ln>
              <a:solidFill>
                <a:schemeClr val="bg1"/>
              </a:solidFill>
              <a:effectLst/>
              <a:uLnTx/>
              <a:uFillTx/>
              <a:latin typeface="Lato" panose="020F0502020204030203" pitchFamily="34" charset="0"/>
              <a:ea typeface="Lato" panose="020F0502020204030203" pitchFamily="34" charset="0"/>
              <a:cs typeface="Lato" panose="020F0502020204030203" pitchFamily="34" charset="0"/>
            </a:endParaRPr>
          </a:p>
        </p:txBody>
      </p:sp>
      <p:sp>
        <p:nvSpPr>
          <p:cNvPr id="53" name="Oval 21"/>
          <p:cNvSpPr>
            <a:spLocks noChangeArrowheads="1"/>
          </p:cNvSpPr>
          <p:nvPr/>
        </p:nvSpPr>
        <p:spPr bwMode="auto">
          <a:xfrm>
            <a:off x="1470025" y="2126615"/>
            <a:ext cx="1475105" cy="1335405"/>
          </a:xfrm>
          <a:prstGeom prst="ellipse">
            <a:avLst/>
          </a:prstGeom>
          <a:solidFill>
            <a:srgbClr val="3A3EF4"/>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3200" b="0" i="0" u="none" strike="noStrike" kern="0" cap="none" spc="0" normalizeH="0" baseline="0" noProof="0">
                <a:ln>
                  <a:noFill/>
                </a:ln>
                <a:solidFill>
                  <a:schemeClr val="bg1"/>
                </a:solidFill>
                <a:effectLst/>
                <a:uLnTx/>
                <a:uFillTx/>
                <a:latin typeface="STFangsong Regular" panose="02010600040101010101" charset="-122"/>
                <a:ea typeface="STFangsong Regular" panose="02010600040101010101" charset="-122"/>
                <a:cs typeface="Lato" panose="020F0502020204030203" pitchFamily="34" charset="0"/>
              </a:rPr>
              <a:t>数据清洗</a:t>
            </a:r>
          </a:p>
        </p:txBody>
      </p:sp>
      <p:sp>
        <p:nvSpPr>
          <p:cNvPr id="56" name="Oval 5"/>
          <p:cNvSpPr>
            <a:spLocks noChangeArrowheads="1"/>
          </p:cNvSpPr>
          <p:nvPr/>
        </p:nvSpPr>
        <p:spPr bwMode="auto">
          <a:xfrm>
            <a:off x="4038600" y="3041015"/>
            <a:ext cx="1516380" cy="1517015"/>
          </a:xfrm>
          <a:prstGeom prst="ellipse">
            <a:avLst/>
          </a:prstGeom>
          <a:solidFill>
            <a:schemeClr val="bg1"/>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2800" b="0" i="0" u="none" strike="noStrike" kern="0" cap="none" spc="0" normalizeH="0" baseline="0" noProof="0" dirty="0">
                <a:ln>
                  <a:solidFill>
                    <a:sysClr val="windowText" lastClr="000000"/>
                  </a:solidFill>
                </a:ln>
                <a:solidFill>
                  <a:schemeClr val="bg1"/>
                </a:solidFill>
                <a:effectLst/>
                <a:uLnTx/>
                <a:uFillTx/>
                <a:latin typeface="Lato" panose="020F0502020204030203" pitchFamily="34" charset="0"/>
                <a:ea typeface="Lato" panose="020F0502020204030203" pitchFamily="34" charset="0"/>
                <a:cs typeface="Lato" panose="020F0502020204030203" pitchFamily="34" charset="0"/>
              </a:rPr>
              <a:t>特征工程</a:t>
            </a:r>
          </a:p>
        </p:txBody>
      </p:sp>
      <p:sp>
        <p:nvSpPr>
          <p:cNvPr id="4" name="Oval 21"/>
          <p:cNvSpPr>
            <a:spLocks noChangeArrowheads="1"/>
          </p:cNvSpPr>
          <p:nvPr/>
        </p:nvSpPr>
        <p:spPr bwMode="auto">
          <a:xfrm>
            <a:off x="6668135" y="2126615"/>
            <a:ext cx="1475105" cy="1335405"/>
          </a:xfrm>
          <a:prstGeom prst="ellipse">
            <a:avLst/>
          </a:prstGeom>
          <a:solidFill>
            <a:srgbClr val="3A3EF4"/>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3200" b="0" i="0" u="none" strike="noStrike" kern="0" cap="none" spc="0" normalizeH="0" baseline="0" noProof="0">
                <a:ln>
                  <a:noFill/>
                </a:ln>
                <a:solidFill>
                  <a:schemeClr val="bg1"/>
                </a:solidFill>
                <a:effectLst/>
                <a:uLnTx/>
                <a:uFillTx/>
                <a:latin typeface="STFangsong Regular" panose="02010600040101010101" charset="-122"/>
                <a:ea typeface="STFangsong Regular" panose="02010600040101010101" charset="-122"/>
                <a:cs typeface="Lato" panose="020F0502020204030203" pitchFamily="34" charset="0"/>
              </a:rPr>
              <a:t>模型建立</a:t>
            </a:r>
          </a:p>
        </p:txBody>
      </p:sp>
      <p:sp>
        <p:nvSpPr>
          <p:cNvPr id="8" name="Freeform 296"/>
          <p:cNvSpPr/>
          <p:nvPr/>
        </p:nvSpPr>
        <p:spPr bwMode="auto">
          <a:xfrm>
            <a:off x="8545830" y="3041015"/>
            <a:ext cx="3339465" cy="2359025"/>
          </a:xfrm>
          <a:custGeom>
            <a:avLst/>
            <a:gdLst>
              <a:gd name="T0" fmla="*/ 859 w 1023"/>
              <a:gd name="T1" fmla="*/ 0 h 830"/>
              <a:gd name="T2" fmla="*/ 694 w 1023"/>
              <a:gd name="T3" fmla="*/ 285 h 830"/>
              <a:gd name="T4" fmla="*/ 782 w 1023"/>
              <a:gd name="T5" fmla="*/ 285 h 830"/>
              <a:gd name="T6" fmla="*/ 782 w 1023"/>
              <a:gd name="T7" fmla="*/ 368 h 830"/>
              <a:gd name="T8" fmla="*/ 688 w 1023"/>
              <a:gd name="T9" fmla="*/ 586 h 830"/>
              <a:gd name="T10" fmla="*/ 468 w 1023"/>
              <a:gd name="T11" fmla="*/ 676 h 830"/>
              <a:gd name="T12" fmla="*/ 153 w 1023"/>
              <a:gd name="T13" fmla="*/ 362 h 830"/>
              <a:gd name="T14" fmla="*/ 153 w 1023"/>
              <a:gd name="T15" fmla="*/ 92 h 830"/>
              <a:gd name="T16" fmla="*/ 75 w 1023"/>
              <a:gd name="T17" fmla="*/ 227 h 830"/>
              <a:gd name="T18" fmla="*/ 0 w 1023"/>
              <a:gd name="T19" fmla="*/ 97 h 830"/>
              <a:gd name="T20" fmla="*/ 0 w 1023"/>
              <a:gd name="T21" fmla="*/ 362 h 830"/>
              <a:gd name="T22" fmla="*/ 468 w 1023"/>
              <a:gd name="T23" fmla="*/ 830 h 830"/>
              <a:gd name="T24" fmla="*/ 796 w 1023"/>
              <a:gd name="T25" fmla="*/ 696 h 830"/>
              <a:gd name="T26" fmla="*/ 936 w 1023"/>
              <a:gd name="T27" fmla="*/ 370 h 830"/>
              <a:gd name="T28" fmla="*/ 936 w 1023"/>
              <a:gd name="T29" fmla="*/ 285 h 830"/>
              <a:gd name="T30" fmla="*/ 1023 w 1023"/>
              <a:gd name="T31" fmla="*/ 285 h 830"/>
              <a:gd name="T32" fmla="*/ 859 w 1023"/>
              <a:gd name="T33" fmla="*/ 0 h 8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23" h="830">
                <a:moveTo>
                  <a:pt x="859" y="0"/>
                </a:moveTo>
                <a:cubicBezTo>
                  <a:pt x="694" y="285"/>
                  <a:pt x="694" y="285"/>
                  <a:pt x="694" y="285"/>
                </a:cubicBezTo>
                <a:cubicBezTo>
                  <a:pt x="782" y="285"/>
                  <a:pt x="782" y="285"/>
                  <a:pt x="782" y="285"/>
                </a:cubicBezTo>
                <a:cubicBezTo>
                  <a:pt x="782" y="368"/>
                  <a:pt x="782" y="368"/>
                  <a:pt x="782" y="368"/>
                </a:cubicBezTo>
                <a:cubicBezTo>
                  <a:pt x="780" y="451"/>
                  <a:pt x="747" y="528"/>
                  <a:pt x="688" y="586"/>
                </a:cubicBezTo>
                <a:cubicBezTo>
                  <a:pt x="629" y="644"/>
                  <a:pt x="551" y="676"/>
                  <a:pt x="468" y="676"/>
                </a:cubicBezTo>
                <a:cubicBezTo>
                  <a:pt x="294" y="676"/>
                  <a:pt x="153" y="535"/>
                  <a:pt x="153" y="362"/>
                </a:cubicBezTo>
                <a:cubicBezTo>
                  <a:pt x="153" y="92"/>
                  <a:pt x="153" y="92"/>
                  <a:pt x="153" y="92"/>
                </a:cubicBezTo>
                <a:cubicBezTo>
                  <a:pt x="75" y="227"/>
                  <a:pt x="75" y="227"/>
                  <a:pt x="75" y="227"/>
                </a:cubicBezTo>
                <a:cubicBezTo>
                  <a:pt x="0" y="97"/>
                  <a:pt x="0" y="97"/>
                  <a:pt x="0" y="97"/>
                </a:cubicBezTo>
                <a:cubicBezTo>
                  <a:pt x="0" y="362"/>
                  <a:pt x="0" y="362"/>
                  <a:pt x="0" y="362"/>
                </a:cubicBezTo>
                <a:cubicBezTo>
                  <a:pt x="0" y="620"/>
                  <a:pt x="210" y="830"/>
                  <a:pt x="468" y="830"/>
                </a:cubicBezTo>
                <a:cubicBezTo>
                  <a:pt x="591" y="830"/>
                  <a:pt x="708" y="782"/>
                  <a:pt x="796" y="696"/>
                </a:cubicBezTo>
                <a:cubicBezTo>
                  <a:pt x="884" y="609"/>
                  <a:pt x="933" y="494"/>
                  <a:pt x="936" y="370"/>
                </a:cubicBezTo>
                <a:cubicBezTo>
                  <a:pt x="936" y="285"/>
                  <a:pt x="936" y="285"/>
                  <a:pt x="936" y="285"/>
                </a:cubicBezTo>
                <a:cubicBezTo>
                  <a:pt x="1023" y="285"/>
                  <a:pt x="1023" y="285"/>
                  <a:pt x="1023" y="285"/>
                </a:cubicBezTo>
                <a:lnTo>
                  <a:pt x="859" y="0"/>
                </a:lnTo>
                <a:close/>
              </a:path>
            </a:pathLst>
          </a:custGeom>
          <a:solidFill>
            <a:schemeClr val="bg1"/>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400" b="0" i="0" u="none" strike="noStrike" kern="0" cap="none" spc="0" normalizeH="0" baseline="0" noProof="0">
              <a:ln>
                <a:noFill/>
              </a:ln>
              <a:solidFill>
                <a:schemeClr val="bg1"/>
              </a:solidFill>
              <a:effectLst/>
              <a:uLnTx/>
              <a:uFillTx/>
              <a:latin typeface="Lato" panose="020F0502020204030203" pitchFamily="34" charset="0"/>
              <a:ea typeface="Lato" panose="020F0502020204030203" pitchFamily="34" charset="0"/>
              <a:cs typeface="Lato" panose="020F0502020204030203" pitchFamily="34" charset="0"/>
            </a:endParaRPr>
          </a:p>
        </p:txBody>
      </p:sp>
      <p:sp>
        <p:nvSpPr>
          <p:cNvPr id="9" name="Oval 5"/>
          <p:cNvSpPr>
            <a:spLocks noChangeArrowheads="1"/>
          </p:cNvSpPr>
          <p:nvPr/>
        </p:nvSpPr>
        <p:spPr bwMode="auto">
          <a:xfrm>
            <a:off x="9340215" y="3041015"/>
            <a:ext cx="1516380" cy="1517015"/>
          </a:xfrm>
          <a:prstGeom prst="ellipse">
            <a:avLst/>
          </a:prstGeom>
          <a:solidFill>
            <a:schemeClr val="bg1"/>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2800" b="0" i="0" u="none" strike="noStrike" kern="0" cap="none" spc="0" normalizeH="0" baseline="0" noProof="0" dirty="0">
                <a:ln>
                  <a:solidFill>
                    <a:sysClr val="windowText" lastClr="000000"/>
                  </a:solidFill>
                </a:ln>
                <a:solidFill>
                  <a:schemeClr val="bg1"/>
                </a:solidFill>
                <a:effectLst/>
                <a:uLnTx/>
                <a:uFillTx/>
                <a:latin typeface="Lato" panose="020F0502020204030203" pitchFamily="34" charset="0"/>
                <a:ea typeface="Lato" panose="020F0502020204030203" pitchFamily="34" charset="0"/>
                <a:cs typeface="Lato" panose="020F0502020204030203" pitchFamily="34" charset="0"/>
              </a:rPr>
              <a:t>结果分析</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3" y="0"/>
            <a:ext cx="12190593" cy="6858000"/>
          </a:xfrm>
          <a:prstGeom prst="rect">
            <a:avLst/>
          </a:prstGeom>
        </p:spPr>
      </p:pic>
      <p:sp>
        <p:nvSpPr>
          <p:cNvPr id="6" name="矩形 5"/>
          <p:cNvSpPr/>
          <p:nvPr/>
        </p:nvSpPr>
        <p:spPr>
          <a:xfrm>
            <a:off x="-635" y="0"/>
            <a:ext cx="12192000" cy="6858000"/>
          </a:xfrm>
          <a:prstGeom prst="rect">
            <a:avLst/>
          </a:prstGeom>
          <a:gradFill>
            <a:gsLst>
              <a:gs pos="0">
                <a:schemeClr val="tx1">
                  <a:lumMod val="95000"/>
                  <a:lumOff val="5000"/>
                </a:schemeClr>
              </a:gs>
              <a:gs pos="100000">
                <a:schemeClr val="tx1">
                  <a:lumMod val="95000"/>
                  <a:lumOff val="5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等线" panose="02010600030101010101" charset="-122"/>
              <a:ea typeface="等线" panose="02010600030101010101" charset="-122"/>
              <a:cs typeface="+mn-cs"/>
            </a:endParaRPr>
          </a:p>
        </p:txBody>
      </p:sp>
      <p:sp>
        <p:nvSpPr>
          <p:cNvPr id="4" name="圆角矩形 3"/>
          <p:cNvSpPr/>
          <p:nvPr/>
        </p:nvSpPr>
        <p:spPr>
          <a:xfrm>
            <a:off x="648335" y="321945"/>
            <a:ext cx="10876915" cy="6259195"/>
          </a:xfrm>
          <a:prstGeom prst="roundRect">
            <a:avLst/>
          </a:prstGeom>
          <a:effectLst>
            <a:glow rad="596900">
              <a:srgbClr val="30BCF7">
                <a:alpha val="40000"/>
              </a:srgbClr>
            </a:glow>
            <a:reflection stA="0" endPos="650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圆角矩形 6"/>
          <p:cNvSpPr/>
          <p:nvPr/>
        </p:nvSpPr>
        <p:spPr>
          <a:xfrm>
            <a:off x="1071245" y="727075"/>
            <a:ext cx="9851390" cy="5613400"/>
          </a:xfrm>
          <a:prstGeom prst="roundRect">
            <a:avLst/>
          </a:prstGeom>
          <a:effectLst>
            <a:glow rad="76200">
              <a:schemeClr val="accent5">
                <a:satMod val="175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pic>
        <p:nvPicPr>
          <p:cNvPr id="2" name="图片 1" descr="总体流程图"/>
          <p:cNvPicPr>
            <a:picLocks noChangeAspect="1"/>
          </p:cNvPicPr>
          <p:nvPr/>
        </p:nvPicPr>
        <p:blipFill>
          <a:blip r:embed="rId3"/>
          <a:stretch>
            <a:fillRect/>
          </a:stretch>
        </p:blipFill>
        <p:spPr>
          <a:xfrm>
            <a:off x="1282065" y="1115695"/>
            <a:ext cx="9296400" cy="4945380"/>
          </a:xfrm>
          <a:prstGeom prst="rect">
            <a:avLst/>
          </a:prstGeom>
        </p:spPr>
      </p:pic>
      <p:sp>
        <p:nvSpPr>
          <p:cNvPr id="3" name="文本框 2"/>
          <p:cNvSpPr txBox="1"/>
          <p:nvPr/>
        </p:nvSpPr>
        <p:spPr>
          <a:xfrm>
            <a:off x="5010150" y="321945"/>
            <a:ext cx="3667125" cy="521970"/>
          </a:xfrm>
          <a:prstGeom prst="rect">
            <a:avLst/>
          </a:prstGeom>
          <a:noFill/>
        </p:spPr>
        <p:txBody>
          <a:bodyPr wrap="square" rtlCol="0">
            <a:spAutoFit/>
          </a:bodyPr>
          <a:lstStyle/>
          <a:p>
            <a:r>
              <a:rPr lang="zh-CN" altLang="en-US" sz="2800">
                <a:solidFill>
                  <a:schemeClr val="bg1"/>
                </a:solidFill>
              </a:rPr>
              <a:t>总体流程图</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3" y="0"/>
            <a:ext cx="12190593" cy="6858000"/>
          </a:xfrm>
          <a:prstGeom prst="rect">
            <a:avLst/>
          </a:prstGeom>
        </p:spPr>
      </p:pic>
      <p:sp>
        <p:nvSpPr>
          <p:cNvPr id="6" name="矩形 5"/>
          <p:cNvSpPr/>
          <p:nvPr/>
        </p:nvSpPr>
        <p:spPr>
          <a:xfrm>
            <a:off x="0" y="0"/>
            <a:ext cx="12192000" cy="6858000"/>
          </a:xfrm>
          <a:prstGeom prst="rect">
            <a:avLst/>
          </a:prstGeom>
          <a:gradFill>
            <a:gsLst>
              <a:gs pos="0">
                <a:schemeClr val="tx1">
                  <a:lumMod val="95000"/>
                  <a:lumOff val="5000"/>
                </a:schemeClr>
              </a:gs>
              <a:gs pos="31000">
                <a:schemeClr val="tx1">
                  <a:lumMod val="95000"/>
                  <a:lumOff val="5000"/>
                  <a:alpha val="94000"/>
                </a:schemeClr>
              </a:gs>
              <a:gs pos="64000">
                <a:schemeClr val="tx1">
                  <a:lumMod val="95000"/>
                  <a:lumOff val="5000"/>
                  <a:alpha val="98000"/>
                </a:schemeClr>
              </a:gs>
              <a:gs pos="100000">
                <a:schemeClr val="tx1">
                  <a:lumMod val="95000"/>
                  <a:lumOff val="5000"/>
                  <a:alpha val="5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3" name="矩形 2"/>
          <p:cNvSpPr>
            <a:spLocks noChangeAspect="1"/>
          </p:cNvSpPr>
          <p:nvPr/>
        </p:nvSpPr>
        <p:spPr>
          <a:xfrm>
            <a:off x="5068887" y="0"/>
            <a:ext cx="7123113" cy="6866962"/>
          </a:xfrm>
          <a:prstGeom prst="rect">
            <a:avLst/>
          </a:prstGeom>
          <a:blipFill dpi="0" rotWithShape="1">
            <a:blip r:embed="rId3"/>
            <a:srcRect/>
            <a:stretch>
              <a:fillRect l="-44606"/>
            </a:stretch>
          </a:blipFill>
          <a:ln w="12700" cap="flat" cmpd="sng" algn="ctr">
            <a:noFill/>
            <a:prstDash val="solid"/>
            <a:miter lim="800000"/>
          </a:ln>
          <a:effectLst/>
          <a:extLst>
            <a:ext uri="{91240B29-F687-4F45-9708-019B960494DF}">
              <a14:hiddenLine xmlns:a14="http://schemas.microsoft.com/office/drawing/2010/main" w="12700">
                <a:solidFill>
                  <a:schemeClr val="dk1"/>
                </a:solidFill>
                <a:prstDash val="solid"/>
                <a:miter lim="800000"/>
                <a:headEnd/>
                <a:tailEnd/>
              </a14:hiddenLine>
            </a:ext>
          </a:extLst>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1" name="Rectangle 5"/>
          <p:cNvSpPr/>
          <p:nvPr/>
        </p:nvSpPr>
        <p:spPr>
          <a:xfrm>
            <a:off x="5068254" y="0"/>
            <a:ext cx="7123112" cy="6858000"/>
          </a:xfrm>
          <a:prstGeom prst="rect">
            <a:avLst/>
          </a:prstGeom>
          <a:solidFill>
            <a:srgbClr val="0D2B54">
              <a:alpha val="7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 name="Rectangle 4"/>
          <p:cNvSpPr/>
          <p:nvPr/>
        </p:nvSpPr>
        <p:spPr>
          <a:xfrm>
            <a:off x="1867437" y="1748835"/>
            <a:ext cx="3825025" cy="1886386"/>
          </a:xfrm>
          <a:prstGeom prst="rect">
            <a:avLst/>
          </a:prstGeom>
          <a:noFill/>
          <a:ln w="76200" cap="flat" cmpd="sng" algn="ctr">
            <a:solidFill>
              <a:srgbClr val="3A3EF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 name="Digital Experiences…"/>
          <p:cNvSpPr txBox="1"/>
          <p:nvPr/>
        </p:nvSpPr>
        <p:spPr>
          <a:xfrm>
            <a:off x="1175367" y="2636108"/>
            <a:ext cx="4240395" cy="615315"/>
          </a:xfrm>
          <a:prstGeom prst="rect">
            <a:avLst/>
          </a:prstGeom>
          <a:ln w="12700">
            <a:miter lim="400000"/>
          </a:ln>
        </p:spPr>
        <p:txBody>
          <a:bodyPr wrap="square" lIns="0" tIns="0" rIns="0" bIns="0" anchor="b">
            <a:spAutoFit/>
          </a:bodyPr>
          <a:lstStyle/>
          <a:p>
            <a:pPr algn="r">
              <a:defRPr sz="4800" b="0">
                <a:solidFill>
                  <a:srgbClr val="30353E"/>
                </a:solidFill>
                <a:latin typeface="Roboto Bold"/>
                <a:ea typeface="Roboto Bold"/>
                <a:cs typeface="Roboto Bold"/>
                <a:sym typeface="Roboto Bold"/>
              </a:defRPr>
            </a:pPr>
            <a:r>
              <a:rPr lang="zh-CN" altLang="id-ID" sz="4000" b="1" dirty="0">
                <a:solidFill>
                  <a:prstClr val="white"/>
                </a:solidFill>
                <a:latin typeface="Montserrat" panose="02000505000000020004" pitchFamily="50" charset="0"/>
                <a:ea typeface="Lato" panose="020F0502020204030203" pitchFamily="34" charset="0"/>
                <a:cs typeface="Lato" panose="020F0502020204030203" pitchFamily="34" charset="0"/>
                <a:sym typeface="Roboto Bold"/>
              </a:rPr>
              <a:t>数据清洗</a:t>
            </a:r>
          </a:p>
        </p:txBody>
      </p:sp>
      <p:sp>
        <p:nvSpPr>
          <p:cNvPr id="14" name="Shape 705"/>
          <p:cNvSpPr/>
          <p:nvPr/>
        </p:nvSpPr>
        <p:spPr>
          <a:xfrm>
            <a:off x="6563995" y="1781810"/>
            <a:ext cx="975995" cy="823595"/>
          </a:xfrm>
          <a:prstGeom prst="ellipse">
            <a:avLst/>
          </a:prstGeom>
          <a:solidFill>
            <a:sysClr val="window" lastClr="FFFFFF"/>
          </a:solidFill>
          <a:ln w="12700">
            <a:miter lim="400000"/>
          </a:ln>
        </p:spPr>
        <p:txBody>
          <a:bodyPr lIns="22860" rIns="22860" anchor="ctr"/>
          <a:lstStyle/>
          <a:p>
            <a:pPr marL="0" marR="0" lvl="0" indent="0" defTabSz="914400" eaLnBrk="1" fontAlgn="auto" latinLnBrk="0" hangingPunct="1">
              <a:lnSpc>
                <a:spcPct val="100000"/>
              </a:lnSpc>
              <a:spcBef>
                <a:spcPts val="0"/>
              </a:spcBef>
              <a:spcAft>
                <a:spcPts val="0"/>
              </a:spcAft>
              <a:buClrTx/>
              <a:buSzTx/>
              <a:buFontTx/>
              <a:buNone/>
              <a:defRPr/>
            </a:pPr>
            <a:endParaRPr kumimoji="0" sz="2400" b="0" i="0" u="none" strike="noStrike" kern="0" cap="none" spc="0" normalizeH="0" baseline="0" noProof="0">
              <a:ln>
                <a:noFill/>
              </a:ln>
              <a:solidFill>
                <a:prstClr val="black"/>
              </a:solidFill>
              <a:effectLst/>
              <a:uLnTx/>
              <a:uFillTx/>
              <a:latin typeface="Lato" panose="020F0502020204030203" pitchFamily="34" charset="0"/>
              <a:ea typeface="Lato" panose="020F0502020204030203" pitchFamily="34" charset="0"/>
              <a:cs typeface="Lato" panose="020F0502020204030203" pitchFamily="34" charset="0"/>
            </a:endParaRPr>
          </a:p>
        </p:txBody>
      </p:sp>
      <p:sp>
        <p:nvSpPr>
          <p:cNvPr id="15" name="Shape 706"/>
          <p:cNvSpPr/>
          <p:nvPr/>
        </p:nvSpPr>
        <p:spPr>
          <a:xfrm>
            <a:off x="6563995" y="3084195"/>
            <a:ext cx="975995" cy="822960"/>
          </a:xfrm>
          <a:prstGeom prst="ellipse">
            <a:avLst/>
          </a:prstGeom>
          <a:solidFill>
            <a:sysClr val="window" lastClr="FFFFFF"/>
          </a:solidFill>
          <a:ln w="12700">
            <a:miter lim="400000"/>
          </a:ln>
        </p:spPr>
        <p:txBody>
          <a:bodyPr lIns="22860" rIns="22860" anchor="ctr"/>
          <a:lstStyle/>
          <a:p>
            <a:pPr marL="0" marR="0" lvl="0" indent="0" defTabSz="914400" eaLnBrk="1" fontAlgn="auto" latinLnBrk="0" hangingPunct="1">
              <a:lnSpc>
                <a:spcPct val="100000"/>
              </a:lnSpc>
              <a:spcBef>
                <a:spcPts val="0"/>
              </a:spcBef>
              <a:spcAft>
                <a:spcPts val="0"/>
              </a:spcAft>
              <a:buClrTx/>
              <a:buSzTx/>
              <a:buFontTx/>
              <a:buNone/>
              <a:defRPr/>
            </a:pPr>
            <a:endParaRPr kumimoji="0" sz="2400" b="0" i="0" u="none" strike="noStrike" kern="0" cap="none" spc="0" normalizeH="0" baseline="0" noProof="0">
              <a:ln>
                <a:noFill/>
              </a:ln>
              <a:solidFill>
                <a:prstClr val="black"/>
              </a:solidFill>
              <a:effectLst/>
              <a:uLnTx/>
              <a:uFillTx/>
              <a:latin typeface="Lato" panose="020F0502020204030203" pitchFamily="34" charset="0"/>
              <a:ea typeface="Lato" panose="020F0502020204030203" pitchFamily="34" charset="0"/>
              <a:cs typeface="Lato" panose="020F0502020204030203" pitchFamily="34" charset="0"/>
            </a:endParaRPr>
          </a:p>
        </p:txBody>
      </p:sp>
      <p:sp>
        <p:nvSpPr>
          <p:cNvPr id="16" name="Shape 707"/>
          <p:cNvSpPr/>
          <p:nvPr/>
        </p:nvSpPr>
        <p:spPr>
          <a:xfrm>
            <a:off x="6563995" y="4374515"/>
            <a:ext cx="975995" cy="822960"/>
          </a:xfrm>
          <a:prstGeom prst="ellipse">
            <a:avLst/>
          </a:prstGeom>
          <a:solidFill>
            <a:sysClr val="window" lastClr="FFFFFF"/>
          </a:solidFill>
          <a:ln w="12700">
            <a:miter lim="400000"/>
          </a:ln>
        </p:spPr>
        <p:txBody>
          <a:bodyPr lIns="22860" rIns="22860" anchor="ctr"/>
          <a:lstStyle/>
          <a:p>
            <a:pPr marL="0" marR="0" lvl="0" indent="0" defTabSz="914400" eaLnBrk="1" fontAlgn="auto" latinLnBrk="0" hangingPunct="1">
              <a:lnSpc>
                <a:spcPct val="100000"/>
              </a:lnSpc>
              <a:spcBef>
                <a:spcPts val="0"/>
              </a:spcBef>
              <a:spcAft>
                <a:spcPts val="0"/>
              </a:spcAft>
              <a:buClrTx/>
              <a:buSzTx/>
              <a:buFontTx/>
              <a:buNone/>
              <a:defRPr/>
            </a:pPr>
            <a:endParaRPr kumimoji="0" sz="2400" b="0" i="0" u="none" strike="noStrike" kern="0" cap="none" spc="0" normalizeH="0" baseline="0" noProof="0">
              <a:ln>
                <a:noFill/>
              </a:ln>
              <a:solidFill>
                <a:prstClr val="black"/>
              </a:solidFill>
              <a:effectLst/>
              <a:uLnTx/>
              <a:uFillTx/>
              <a:latin typeface="Lato" panose="020F0502020204030203" pitchFamily="34" charset="0"/>
              <a:ea typeface="Lato" panose="020F0502020204030203" pitchFamily="34" charset="0"/>
              <a:cs typeface="Lato" panose="020F0502020204030203" pitchFamily="34" charset="0"/>
            </a:endParaRPr>
          </a:p>
        </p:txBody>
      </p:sp>
      <p:sp>
        <p:nvSpPr>
          <p:cNvPr id="17" name="Shape 196"/>
          <p:cNvSpPr/>
          <p:nvPr/>
        </p:nvSpPr>
        <p:spPr>
          <a:xfrm>
            <a:off x="7780020" y="1278890"/>
            <a:ext cx="3068320" cy="469900"/>
          </a:xfrm>
          <a:prstGeom prst="rect">
            <a:avLst/>
          </a:prstGeom>
          <a:ln w="12700">
            <a:miter lim="400000"/>
          </a:ln>
        </p:spPr>
        <p:txBody>
          <a:bodyPr lIns="25400" tIns="25400" rIns="25400" bIns="25400" anchor="ctr"/>
          <a:lstStyle>
            <a:lvl1pPr algn="l">
              <a:lnSpc>
                <a:spcPct val="120000"/>
              </a:lnSpc>
              <a:defRPr sz="3500" cap="none">
                <a:solidFill>
                  <a:srgbClr val="FFFFFF"/>
                </a:solidFill>
                <a:latin typeface="Montserrat" panose="02000505000000020004"/>
                <a:ea typeface="Montserrat" panose="02000505000000020004"/>
                <a:cs typeface="Montserrat" panose="02000505000000020004"/>
                <a:sym typeface="Montserrat" panose="02000505000000020004"/>
              </a:defRPr>
            </a:lvl1pPr>
          </a:lstStyle>
          <a:p>
            <a:r>
              <a:rPr lang="zh-CN" sz="2000" b="1" dirty="0">
                <a:solidFill>
                  <a:prstClr val="white"/>
                </a:solidFill>
                <a:latin typeface="Lato" panose="020F0502020204030203" pitchFamily="34" charset="0"/>
                <a:ea typeface="Lato" panose="020F0502020204030203" pitchFamily="34" charset="0"/>
                <a:cs typeface="Lato" panose="020F0502020204030203" pitchFamily="34" charset="0"/>
              </a:rPr>
              <a:t>数据来源及数据特征信息</a:t>
            </a:r>
          </a:p>
        </p:txBody>
      </p:sp>
      <p:sp>
        <p:nvSpPr>
          <p:cNvPr id="19" name="Shape 196"/>
          <p:cNvSpPr/>
          <p:nvPr/>
        </p:nvSpPr>
        <p:spPr>
          <a:xfrm>
            <a:off x="7780020" y="2332990"/>
            <a:ext cx="2710180" cy="304800"/>
          </a:xfrm>
          <a:prstGeom prst="rect">
            <a:avLst/>
          </a:prstGeom>
          <a:ln w="12700">
            <a:miter lim="400000"/>
          </a:ln>
        </p:spPr>
        <p:txBody>
          <a:bodyPr lIns="25400" tIns="25400" rIns="25400" bIns="25400" anchor="ctr"/>
          <a:lstStyle>
            <a:lvl1pPr algn="l">
              <a:lnSpc>
                <a:spcPct val="120000"/>
              </a:lnSpc>
              <a:defRPr sz="3500" cap="none">
                <a:solidFill>
                  <a:srgbClr val="FFFFFF"/>
                </a:solidFill>
                <a:latin typeface="Montserrat" panose="02000505000000020004"/>
                <a:ea typeface="Montserrat" panose="02000505000000020004"/>
                <a:cs typeface="Montserrat" panose="02000505000000020004"/>
                <a:sym typeface="Montserrat" panose="02000505000000020004"/>
              </a:defRPr>
            </a:lvl1pPr>
          </a:lstStyle>
          <a:p>
            <a:r>
              <a:rPr lang="zh-CN" altLang="id-ID" sz="2000" b="1" dirty="0">
                <a:solidFill>
                  <a:prstClr val="white"/>
                </a:solidFill>
                <a:latin typeface="Lato" panose="020F0502020204030203" pitchFamily="34" charset="0"/>
                <a:ea typeface="Lato" panose="020F0502020204030203" pitchFamily="34" charset="0"/>
                <a:cs typeface="Lato" panose="020F0502020204030203" pitchFamily="34" charset="0"/>
              </a:rPr>
              <a:t>数据清洗流程图</a:t>
            </a:r>
          </a:p>
        </p:txBody>
      </p:sp>
      <p:sp>
        <p:nvSpPr>
          <p:cNvPr id="21" name="Shape 196"/>
          <p:cNvSpPr/>
          <p:nvPr/>
        </p:nvSpPr>
        <p:spPr>
          <a:xfrm>
            <a:off x="7780020" y="3281045"/>
            <a:ext cx="2710180" cy="305435"/>
          </a:xfrm>
          <a:prstGeom prst="rect">
            <a:avLst/>
          </a:prstGeom>
          <a:ln w="12700">
            <a:miter lim="400000"/>
          </a:ln>
        </p:spPr>
        <p:txBody>
          <a:bodyPr lIns="25400" tIns="25400" rIns="25400" bIns="25400" anchor="ctr"/>
          <a:lstStyle>
            <a:lvl1pPr algn="l">
              <a:lnSpc>
                <a:spcPct val="120000"/>
              </a:lnSpc>
              <a:defRPr sz="3500" cap="none">
                <a:solidFill>
                  <a:srgbClr val="FFFFFF"/>
                </a:solidFill>
                <a:latin typeface="Montserrat" panose="02000505000000020004"/>
                <a:ea typeface="Montserrat" panose="02000505000000020004"/>
                <a:cs typeface="Montserrat" panose="02000505000000020004"/>
                <a:sym typeface="Montserrat" panose="02000505000000020004"/>
              </a:defRPr>
            </a:lvl1pPr>
          </a:lstStyle>
          <a:p>
            <a:r>
              <a:rPr lang="zh-CN" altLang="id-ID" sz="2000" b="1" dirty="0">
                <a:solidFill>
                  <a:prstClr val="white"/>
                </a:solidFill>
                <a:latin typeface="Lato" panose="020F0502020204030203" pitchFamily="34" charset="0"/>
                <a:ea typeface="Lato" panose="020F0502020204030203" pitchFamily="34" charset="0"/>
                <a:cs typeface="Lato" panose="020F0502020204030203" pitchFamily="34" charset="0"/>
              </a:rPr>
              <a:t>重复值处理</a:t>
            </a:r>
          </a:p>
        </p:txBody>
      </p:sp>
      <p:sp>
        <p:nvSpPr>
          <p:cNvPr id="23" name="Shape 2755"/>
          <p:cNvSpPr/>
          <p:nvPr/>
        </p:nvSpPr>
        <p:spPr>
          <a:xfrm>
            <a:off x="6861175" y="2053590"/>
            <a:ext cx="270510" cy="279400"/>
          </a:xfrm>
          <a:custGeom>
            <a:avLst/>
            <a:gdLst/>
            <a:ahLst/>
            <a:cxnLst>
              <a:cxn ang="0">
                <a:pos x="wd2" y="hd2"/>
              </a:cxn>
              <a:cxn ang="5400000">
                <a:pos x="wd2" y="hd2"/>
              </a:cxn>
              <a:cxn ang="10800000">
                <a:pos x="wd2" y="hd2"/>
              </a:cxn>
              <a:cxn ang="16200000">
                <a:pos x="wd2" y="hd2"/>
              </a:cxn>
            </a:cxnLst>
            <a:rect l="0" t="0" r="r" b="b"/>
            <a:pathLst>
              <a:path w="21600" h="21600" extrusionOk="0">
                <a:moveTo>
                  <a:pt x="20400" y="4909"/>
                </a:moveTo>
                <a:lnTo>
                  <a:pt x="19200" y="4909"/>
                </a:lnTo>
                <a:lnTo>
                  <a:pt x="19200" y="2945"/>
                </a:lnTo>
                <a:cubicBezTo>
                  <a:pt x="19200" y="2674"/>
                  <a:pt x="18932" y="2455"/>
                  <a:pt x="18600" y="2455"/>
                </a:cubicBezTo>
                <a:cubicBezTo>
                  <a:pt x="18268" y="2455"/>
                  <a:pt x="18000" y="2674"/>
                  <a:pt x="18000" y="2945"/>
                </a:cubicBezTo>
                <a:lnTo>
                  <a:pt x="18000" y="4909"/>
                </a:lnTo>
                <a:lnTo>
                  <a:pt x="16800" y="4909"/>
                </a:lnTo>
                <a:lnTo>
                  <a:pt x="16800" y="2945"/>
                </a:lnTo>
                <a:cubicBezTo>
                  <a:pt x="16800" y="2674"/>
                  <a:pt x="16532" y="2455"/>
                  <a:pt x="16200" y="2455"/>
                </a:cubicBezTo>
                <a:cubicBezTo>
                  <a:pt x="15868" y="2455"/>
                  <a:pt x="15600" y="2674"/>
                  <a:pt x="15600" y="2945"/>
                </a:cubicBezTo>
                <a:lnTo>
                  <a:pt x="15600" y="4909"/>
                </a:lnTo>
                <a:lnTo>
                  <a:pt x="14400" y="4909"/>
                </a:lnTo>
                <a:lnTo>
                  <a:pt x="14400" y="2455"/>
                </a:lnTo>
                <a:cubicBezTo>
                  <a:pt x="14400" y="2183"/>
                  <a:pt x="14132" y="1964"/>
                  <a:pt x="13800" y="1964"/>
                </a:cubicBezTo>
                <a:cubicBezTo>
                  <a:pt x="13468" y="1964"/>
                  <a:pt x="13200" y="2183"/>
                  <a:pt x="13200" y="2455"/>
                </a:cubicBezTo>
                <a:lnTo>
                  <a:pt x="13200" y="4909"/>
                </a:lnTo>
                <a:lnTo>
                  <a:pt x="12000" y="4909"/>
                </a:lnTo>
                <a:lnTo>
                  <a:pt x="12000" y="2945"/>
                </a:lnTo>
                <a:cubicBezTo>
                  <a:pt x="12000" y="2674"/>
                  <a:pt x="11732" y="2455"/>
                  <a:pt x="11400" y="2455"/>
                </a:cubicBezTo>
                <a:cubicBezTo>
                  <a:pt x="11068" y="2455"/>
                  <a:pt x="10800" y="2674"/>
                  <a:pt x="10800" y="2945"/>
                </a:cubicBezTo>
                <a:lnTo>
                  <a:pt x="10800" y="4909"/>
                </a:lnTo>
                <a:lnTo>
                  <a:pt x="9600" y="4909"/>
                </a:lnTo>
                <a:lnTo>
                  <a:pt x="9600" y="2455"/>
                </a:lnTo>
                <a:cubicBezTo>
                  <a:pt x="9600" y="2183"/>
                  <a:pt x="9332" y="1964"/>
                  <a:pt x="9000" y="1964"/>
                </a:cubicBezTo>
                <a:cubicBezTo>
                  <a:pt x="8668" y="1964"/>
                  <a:pt x="8400" y="2183"/>
                  <a:pt x="8400" y="2455"/>
                </a:cubicBezTo>
                <a:lnTo>
                  <a:pt x="8400" y="4909"/>
                </a:lnTo>
                <a:lnTo>
                  <a:pt x="6000" y="4909"/>
                </a:lnTo>
                <a:lnTo>
                  <a:pt x="6000" y="2945"/>
                </a:lnTo>
                <a:cubicBezTo>
                  <a:pt x="6000" y="2674"/>
                  <a:pt x="5732" y="2455"/>
                  <a:pt x="5400" y="2455"/>
                </a:cubicBezTo>
                <a:cubicBezTo>
                  <a:pt x="5068" y="2455"/>
                  <a:pt x="4800" y="2674"/>
                  <a:pt x="4800" y="2945"/>
                </a:cubicBezTo>
                <a:lnTo>
                  <a:pt x="4800" y="4909"/>
                </a:lnTo>
                <a:lnTo>
                  <a:pt x="3600" y="4909"/>
                </a:lnTo>
                <a:lnTo>
                  <a:pt x="3600" y="2455"/>
                </a:lnTo>
                <a:cubicBezTo>
                  <a:pt x="3600" y="2183"/>
                  <a:pt x="3332" y="1964"/>
                  <a:pt x="3000" y="1964"/>
                </a:cubicBezTo>
                <a:cubicBezTo>
                  <a:pt x="2668" y="1964"/>
                  <a:pt x="2400" y="2183"/>
                  <a:pt x="2400" y="2455"/>
                </a:cubicBezTo>
                <a:lnTo>
                  <a:pt x="2400" y="4909"/>
                </a:lnTo>
                <a:lnTo>
                  <a:pt x="1200" y="4909"/>
                </a:lnTo>
                <a:lnTo>
                  <a:pt x="1200" y="982"/>
                </a:lnTo>
                <a:lnTo>
                  <a:pt x="20400" y="982"/>
                </a:lnTo>
                <a:cubicBezTo>
                  <a:pt x="20400" y="982"/>
                  <a:pt x="20400" y="4909"/>
                  <a:pt x="20400" y="4909"/>
                </a:cubicBezTo>
                <a:close/>
                <a:moveTo>
                  <a:pt x="20400" y="10309"/>
                </a:moveTo>
                <a:lnTo>
                  <a:pt x="19200" y="10309"/>
                </a:lnTo>
                <a:lnTo>
                  <a:pt x="19200" y="7855"/>
                </a:lnTo>
                <a:cubicBezTo>
                  <a:pt x="19200" y="7583"/>
                  <a:pt x="18932" y="7364"/>
                  <a:pt x="18600" y="7364"/>
                </a:cubicBezTo>
                <a:cubicBezTo>
                  <a:pt x="18268" y="7364"/>
                  <a:pt x="18000" y="7583"/>
                  <a:pt x="18000" y="7855"/>
                </a:cubicBezTo>
                <a:lnTo>
                  <a:pt x="18000" y="10309"/>
                </a:lnTo>
                <a:lnTo>
                  <a:pt x="16800" y="10309"/>
                </a:lnTo>
                <a:lnTo>
                  <a:pt x="16800" y="7364"/>
                </a:lnTo>
                <a:cubicBezTo>
                  <a:pt x="16800" y="7092"/>
                  <a:pt x="16532" y="6873"/>
                  <a:pt x="16200" y="6873"/>
                </a:cubicBezTo>
                <a:cubicBezTo>
                  <a:pt x="15868" y="6873"/>
                  <a:pt x="15600" y="7092"/>
                  <a:pt x="15600" y="7364"/>
                </a:cubicBezTo>
                <a:lnTo>
                  <a:pt x="15600" y="10309"/>
                </a:lnTo>
                <a:lnTo>
                  <a:pt x="14400" y="10309"/>
                </a:lnTo>
                <a:lnTo>
                  <a:pt x="14400" y="7855"/>
                </a:lnTo>
                <a:cubicBezTo>
                  <a:pt x="14400" y="7583"/>
                  <a:pt x="14132" y="7364"/>
                  <a:pt x="13800" y="7364"/>
                </a:cubicBezTo>
                <a:cubicBezTo>
                  <a:pt x="13468" y="7364"/>
                  <a:pt x="13200" y="7583"/>
                  <a:pt x="13200" y="7855"/>
                </a:cubicBezTo>
                <a:lnTo>
                  <a:pt x="13200" y="10309"/>
                </a:lnTo>
                <a:lnTo>
                  <a:pt x="12000" y="10309"/>
                </a:lnTo>
                <a:lnTo>
                  <a:pt x="12000" y="7364"/>
                </a:lnTo>
                <a:cubicBezTo>
                  <a:pt x="12000" y="7092"/>
                  <a:pt x="11732" y="6873"/>
                  <a:pt x="11400" y="6873"/>
                </a:cubicBezTo>
                <a:cubicBezTo>
                  <a:pt x="11068" y="6873"/>
                  <a:pt x="10800" y="7092"/>
                  <a:pt x="10800" y="7364"/>
                </a:cubicBezTo>
                <a:lnTo>
                  <a:pt x="10800" y="10309"/>
                </a:lnTo>
                <a:lnTo>
                  <a:pt x="8400" y="10309"/>
                </a:lnTo>
                <a:lnTo>
                  <a:pt x="8400" y="7855"/>
                </a:lnTo>
                <a:cubicBezTo>
                  <a:pt x="8400" y="7583"/>
                  <a:pt x="8132" y="7364"/>
                  <a:pt x="7800" y="7364"/>
                </a:cubicBezTo>
                <a:cubicBezTo>
                  <a:pt x="7468" y="7364"/>
                  <a:pt x="7200" y="7583"/>
                  <a:pt x="7200" y="7855"/>
                </a:cubicBezTo>
                <a:lnTo>
                  <a:pt x="7200" y="10309"/>
                </a:lnTo>
                <a:lnTo>
                  <a:pt x="6000" y="10309"/>
                </a:lnTo>
                <a:lnTo>
                  <a:pt x="6000" y="7855"/>
                </a:lnTo>
                <a:cubicBezTo>
                  <a:pt x="6000" y="7583"/>
                  <a:pt x="5732" y="7364"/>
                  <a:pt x="5400" y="7364"/>
                </a:cubicBezTo>
                <a:cubicBezTo>
                  <a:pt x="5068" y="7364"/>
                  <a:pt x="4800" y="7583"/>
                  <a:pt x="4800" y="7855"/>
                </a:cubicBezTo>
                <a:lnTo>
                  <a:pt x="4800" y="10309"/>
                </a:lnTo>
                <a:lnTo>
                  <a:pt x="3600" y="10309"/>
                </a:lnTo>
                <a:lnTo>
                  <a:pt x="3600" y="7364"/>
                </a:lnTo>
                <a:cubicBezTo>
                  <a:pt x="3600" y="7092"/>
                  <a:pt x="3332" y="6873"/>
                  <a:pt x="3000" y="6873"/>
                </a:cubicBezTo>
                <a:cubicBezTo>
                  <a:pt x="2668" y="6873"/>
                  <a:pt x="2400" y="7092"/>
                  <a:pt x="2400" y="7364"/>
                </a:cubicBezTo>
                <a:lnTo>
                  <a:pt x="2400" y="10309"/>
                </a:lnTo>
                <a:lnTo>
                  <a:pt x="1200" y="10309"/>
                </a:lnTo>
                <a:lnTo>
                  <a:pt x="1200" y="5891"/>
                </a:lnTo>
                <a:lnTo>
                  <a:pt x="20400" y="5891"/>
                </a:lnTo>
                <a:cubicBezTo>
                  <a:pt x="20400" y="5891"/>
                  <a:pt x="20400" y="10309"/>
                  <a:pt x="20400" y="10309"/>
                </a:cubicBezTo>
                <a:close/>
                <a:moveTo>
                  <a:pt x="20400" y="15709"/>
                </a:moveTo>
                <a:lnTo>
                  <a:pt x="19200" y="15709"/>
                </a:lnTo>
                <a:lnTo>
                  <a:pt x="19200" y="13255"/>
                </a:lnTo>
                <a:cubicBezTo>
                  <a:pt x="19200" y="12983"/>
                  <a:pt x="18932" y="12764"/>
                  <a:pt x="18600" y="12764"/>
                </a:cubicBezTo>
                <a:cubicBezTo>
                  <a:pt x="18268" y="12764"/>
                  <a:pt x="18000" y="12983"/>
                  <a:pt x="18000" y="13255"/>
                </a:cubicBezTo>
                <a:lnTo>
                  <a:pt x="18000" y="15709"/>
                </a:lnTo>
                <a:lnTo>
                  <a:pt x="16800" y="15709"/>
                </a:lnTo>
                <a:lnTo>
                  <a:pt x="16800" y="13255"/>
                </a:lnTo>
                <a:cubicBezTo>
                  <a:pt x="16800" y="12983"/>
                  <a:pt x="16532" y="12764"/>
                  <a:pt x="16200" y="12764"/>
                </a:cubicBezTo>
                <a:cubicBezTo>
                  <a:pt x="15868" y="12764"/>
                  <a:pt x="15600" y="12983"/>
                  <a:pt x="15600" y="13255"/>
                </a:cubicBezTo>
                <a:lnTo>
                  <a:pt x="15600" y="15709"/>
                </a:lnTo>
                <a:lnTo>
                  <a:pt x="13200" y="15709"/>
                </a:lnTo>
                <a:lnTo>
                  <a:pt x="13200" y="13745"/>
                </a:lnTo>
                <a:cubicBezTo>
                  <a:pt x="13200" y="13474"/>
                  <a:pt x="12932" y="13255"/>
                  <a:pt x="12600" y="13255"/>
                </a:cubicBezTo>
                <a:cubicBezTo>
                  <a:pt x="12268" y="13255"/>
                  <a:pt x="12000" y="13474"/>
                  <a:pt x="12000" y="13745"/>
                </a:cubicBezTo>
                <a:lnTo>
                  <a:pt x="12000" y="15709"/>
                </a:lnTo>
                <a:lnTo>
                  <a:pt x="10800" y="15709"/>
                </a:lnTo>
                <a:lnTo>
                  <a:pt x="10800" y="13745"/>
                </a:lnTo>
                <a:cubicBezTo>
                  <a:pt x="10800" y="13474"/>
                  <a:pt x="10532" y="13255"/>
                  <a:pt x="10200" y="13255"/>
                </a:cubicBezTo>
                <a:cubicBezTo>
                  <a:pt x="9868" y="13255"/>
                  <a:pt x="9600" y="13474"/>
                  <a:pt x="9600" y="13745"/>
                </a:cubicBezTo>
                <a:lnTo>
                  <a:pt x="9600" y="15709"/>
                </a:lnTo>
                <a:lnTo>
                  <a:pt x="8400" y="15709"/>
                </a:lnTo>
                <a:lnTo>
                  <a:pt x="8400" y="13255"/>
                </a:lnTo>
                <a:cubicBezTo>
                  <a:pt x="8400" y="12983"/>
                  <a:pt x="8132" y="12764"/>
                  <a:pt x="7800" y="12764"/>
                </a:cubicBezTo>
                <a:cubicBezTo>
                  <a:pt x="7468" y="12764"/>
                  <a:pt x="7200" y="12983"/>
                  <a:pt x="7200" y="13255"/>
                </a:cubicBezTo>
                <a:lnTo>
                  <a:pt x="7200" y="15709"/>
                </a:lnTo>
                <a:lnTo>
                  <a:pt x="6000" y="15709"/>
                </a:lnTo>
                <a:lnTo>
                  <a:pt x="6000" y="13745"/>
                </a:lnTo>
                <a:cubicBezTo>
                  <a:pt x="6000" y="13474"/>
                  <a:pt x="5732" y="13255"/>
                  <a:pt x="5400" y="13255"/>
                </a:cubicBezTo>
                <a:cubicBezTo>
                  <a:pt x="5068" y="13255"/>
                  <a:pt x="4800" y="13474"/>
                  <a:pt x="4800" y="13745"/>
                </a:cubicBezTo>
                <a:lnTo>
                  <a:pt x="4800" y="15709"/>
                </a:lnTo>
                <a:lnTo>
                  <a:pt x="1200" y="15709"/>
                </a:lnTo>
                <a:lnTo>
                  <a:pt x="1200" y="11291"/>
                </a:lnTo>
                <a:lnTo>
                  <a:pt x="20400" y="11291"/>
                </a:lnTo>
                <a:cubicBezTo>
                  <a:pt x="20400" y="11291"/>
                  <a:pt x="20400" y="15709"/>
                  <a:pt x="20400" y="15709"/>
                </a:cubicBezTo>
                <a:close/>
                <a:moveTo>
                  <a:pt x="20400" y="20618"/>
                </a:moveTo>
                <a:lnTo>
                  <a:pt x="19200" y="20618"/>
                </a:lnTo>
                <a:lnTo>
                  <a:pt x="19200" y="18655"/>
                </a:lnTo>
                <a:cubicBezTo>
                  <a:pt x="19200" y="18383"/>
                  <a:pt x="18932" y="18164"/>
                  <a:pt x="18600" y="18164"/>
                </a:cubicBezTo>
                <a:cubicBezTo>
                  <a:pt x="18268" y="18164"/>
                  <a:pt x="18000" y="18383"/>
                  <a:pt x="18000" y="18655"/>
                </a:cubicBezTo>
                <a:lnTo>
                  <a:pt x="18000" y="20618"/>
                </a:lnTo>
                <a:lnTo>
                  <a:pt x="16800" y="20618"/>
                </a:lnTo>
                <a:lnTo>
                  <a:pt x="16800" y="18655"/>
                </a:lnTo>
                <a:cubicBezTo>
                  <a:pt x="16800" y="18383"/>
                  <a:pt x="16532" y="18164"/>
                  <a:pt x="16200" y="18164"/>
                </a:cubicBezTo>
                <a:cubicBezTo>
                  <a:pt x="15868" y="18164"/>
                  <a:pt x="15600" y="18383"/>
                  <a:pt x="15600" y="18655"/>
                </a:cubicBezTo>
                <a:lnTo>
                  <a:pt x="15600" y="20618"/>
                </a:lnTo>
                <a:lnTo>
                  <a:pt x="14400" y="20618"/>
                </a:lnTo>
                <a:lnTo>
                  <a:pt x="14400" y="18164"/>
                </a:lnTo>
                <a:cubicBezTo>
                  <a:pt x="14400" y="17892"/>
                  <a:pt x="14132" y="17673"/>
                  <a:pt x="13800" y="17673"/>
                </a:cubicBezTo>
                <a:cubicBezTo>
                  <a:pt x="13468" y="17673"/>
                  <a:pt x="13200" y="17892"/>
                  <a:pt x="13200" y="18164"/>
                </a:cubicBezTo>
                <a:lnTo>
                  <a:pt x="13200" y="20618"/>
                </a:lnTo>
                <a:lnTo>
                  <a:pt x="10800" y="20618"/>
                </a:lnTo>
                <a:lnTo>
                  <a:pt x="10800" y="18164"/>
                </a:lnTo>
                <a:cubicBezTo>
                  <a:pt x="10800" y="17892"/>
                  <a:pt x="10532" y="17673"/>
                  <a:pt x="10200" y="17673"/>
                </a:cubicBezTo>
                <a:cubicBezTo>
                  <a:pt x="9868" y="17673"/>
                  <a:pt x="9600" y="17892"/>
                  <a:pt x="9600" y="18164"/>
                </a:cubicBezTo>
                <a:lnTo>
                  <a:pt x="9600" y="20618"/>
                </a:lnTo>
                <a:lnTo>
                  <a:pt x="8400" y="20618"/>
                </a:lnTo>
                <a:lnTo>
                  <a:pt x="8400" y="18655"/>
                </a:lnTo>
                <a:cubicBezTo>
                  <a:pt x="8400" y="18383"/>
                  <a:pt x="8132" y="18164"/>
                  <a:pt x="7800" y="18164"/>
                </a:cubicBezTo>
                <a:cubicBezTo>
                  <a:pt x="7468" y="18164"/>
                  <a:pt x="7200" y="18383"/>
                  <a:pt x="7200" y="18655"/>
                </a:cubicBezTo>
                <a:lnTo>
                  <a:pt x="7200" y="20618"/>
                </a:lnTo>
                <a:lnTo>
                  <a:pt x="6000" y="20618"/>
                </a:lnTo>
                <a:lnTo>
                  <a:pt x="6000" y="18164"/>
                </a:lnTo>
                <a:cubicBezTo>
                  <a:pt x="6000" y="17892"/>
                  <a:pt x="5732" y="17673"/>
                  <a:pt x="5400" y="17673"/>
                </a:cubicBezTo>
                <a:cubicBezTo>
                  <a:pt x="5068" y="17673"/>
                  <a:pt x="4800" y="17892"/>
                  <a:pt x="4800" y="18164"/>
                </a:cubicBezTo>
                <a:lnTo>
                  <a:pt x="4800" y="20618"/>
                </a:lnTo>
                <a:lnTo>
                  <a:pt x="3600" y="20618"/>
                </a:lnTo>
                <a:lnTo>
                  <a:pt x="3600" y="18655"/>
                </a:lnTo>
                <a:cubicBezTo>
                  <a:pt x="3600" y="18383"/>
                  <a:pt x="3332" y="18164"/>
                  <a:pt x="3000" y="18164"/>
                </a:cubicBezTo>
                <a:cubicBezTo>
                  <a:pt x="2668" y="18164"/>
                  <a:pt x="2400" y="18383"/>
                  <a:pt x="2400" y="18655"/>
                </a:cubicBezTo>
                <a:lnTo>
                  <a:pt x="2400" y="20618"/>
                </a:lnTo>
                <a:lnTo>
                  <a:pt x="1200" y="20618"/>
                </a:lnTo>
                <a:lnTo>
                  <a:pt x="1200" y="16691"/>
                </a:lnTo>
                <a:lnTo>
                  <a:pt x="20400" y="16691"/>
                </a:lnTo>
                <a:cubicBezTo>
                  <a:pt x="20400" y="16691"/>
                  <a:pt x="20400" y="20618"/>
                  <a:pt x="20400" y="20618"/>
                </a:cubicBezTo>
                <a:close/>
                <a:moveTo>
                  <a:pt x="20400" y="0"/>
                </a:moveTo>
                <a:lnTo>
                  <a:pt x="1200" y="0"/>
                </a:lnTo>
                <a:cubicBezTo>
                  <a:pt x="537" y="0"/>
                  <a:pt x="0" y="440"/>
                  <a:pt x="0" y="982"/>
                </a:cubicBezTo>
                <a:lnTo>
                  <a:pt x="0" y="20618"/>
                </a:lnTo>
                <a:cubicBezTo>
                  <a:pt x="0" y="21160"/>
                  <a:pt x="537" y="21600"/>
                  <a:pt x="1200" y="21600"/>
                </a:cubicBezTo>
                <a:lnTo>
                  <a:pt x="20400" y="21600"/>
                </a:lnTo>
                <a:cubicBezTo>
                  <a:pt x="21062" y="21600"/>
                  <a:pt x="21600" y="21160"/>
                  <a:pt x="21600" y="20618"/>
                </a:cubicBezTo>
                <a:lnTo>
                  <a:pt x="21600" y="982"/>
                </a:lnTo>
                <a:cubicBezTo>
                  <a:pt x="21600" y="440"/>
                  <a:pt x="21062" y="0"/>
                  <a:pt x="20400" y="0"/>
                </a:cubicBezTo>
              </a:path>
            </a:pathLst>
          </a:custGeom>
          <a:solidFill>
            <a:sysClr val="windowText" lastClr="000000">
              <a:lumMod val="95000"/>
              <a:lumOff val="5000"/>
            </a:sysClr>
          </a:solidFill>
          <a:ln w="12700">
            <a:miter lim="400000"/>
          </a:ln>
        </p:spPr>
        <p:txBody>
          <a:bodyPr lIns="19045" tIns="19045" rIns="19045" bIns="19045" anchor="ctr"/>
          <a:lstStyle/>
          <a:p>
            <a:pPr marL="0" marR="0" lvl="0" indent="0" defTabSz="228600" eaLnBrk="1" fontAlgn="auto" latinLnBrk="0" hangingPunct="1">
              <a:lnSpc>
                <a:spcPct val="100000"/>
              </a:lnSpc>
              <a:spcBef>
                <a:spcPts val="0"/>
              </a:spcBef>
              <a:spcAft>
                <a:spcPts val="0"/>
              </a:spcAft>
              <a:buClrTx/>
              <a:buSzTx/>
              <a:buFontTx/>
              <a:buNone/>
              <a:defRPr sz="3000" cap="none">
                <a:solidFill>
                  <a:srgbClr val="FFFFFF"/>
                </a:solidFill>
                <a:effectLst>
                  <a:outerShdw blurRad="38100" dist="12700" dir="5400000" rotWithShape="0">
                    <a:srgbClr val="000000">
                      <a:alpha val="50000"/>
                    </a:srgbClr>
                  </a:outerShdw>
                </a:effectLst>
                <a:latin typeface="Gill Sans" panose="020B0502020104020203"/>
                <a:ea typeface="Gill Sans" panose="020B0502020104020203"/>
                <a:cs typeface="Gill Sans" panose="020B0502020104020203"/>
                <a:sym typeface="Gill Sans" panose="020B0502020104020203"/>
              </a:defRPr>
            </a:pPr>
            <a:endParaRPr kumimoji="0" sz="18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Lato" panose="020F0502020204030203" pitchFamily="34" charset="0"/>
              <a:ea typeface="Lato" panose="020F0502020204030203" pitchFamily="34" charset="0"/>
              <a:cs typeface="Lato" panose="020F0502020204030203" pitchFamily="34" charset="0"/>
              <a:sym typeface="Gill Sans" panose="020B0502020104020203"/>
            </a:endParaRPr>
          </a:p>
        </p:txBody>
      </p:sp>
      <p:sp>
        <p:nvSpPr>
          <p:cNvPr id="24" name="Shape 2765"/>
          <p:cNvSpPr/>
          <p:nvPr/>
        </p:nvSpPr>
        <p:spPr>
          <a:xfrm>
            <a:off x="6844030" y="3355975"/>
            <a:ext cx="330835" cy="279400"/>
          </a:xfrm>
          <a:custGeom>
            <a:avLst/>
            <a:gdLst/>
            <a:ahLst/>
            <a:cxnLst>
              <a:cxn ang="0">
                <a:pos x="wd2" y="hd2"/>
              </a:cxn>
              <a:cxn ang="5400000">
                <a:pos x="wd2" y="hd2"/>
              </a:cxn>
              <a:cxn ang="10800000">
                <a:pos x="wd2" y="hd2"/>
              </a:cxn>
              <a:cxn ang="16200000">
                <a:pos x="wd2" y="hd2"/>
              </a:cxn>
            </a:cxnLst>
            <a:rect l="0" t="0" r="r" b="b"/>
            <a:pathLst>
              <a:path w="21600" h="21600" extrusionOk="0">
                <a:moveTo>
                  <a:pt x="11782" y="12764"/>
                </a:moveTo>
                <a:cubicBezTo>
                  <a:pt x="11510" y="12764"/>
                  <a:pt x="11291" y="12984"/>
                  <a:pt x="11291" y="13255"/>
                </a:cubicBezTo>
                <a:cubicBezTo>
                  <a:pt x="11291" y="13526"/>
                  <a:pt x="11510" y="13745"/>
                  <a:pt x="11782" y="13745"/>
                </a:cubicBezTo>
                <a:cubicBezTo>
                  <a:pt x="12053" y="13745"/>
                  <a:pt x="12273" y="13526"/>
                  <a:pt x="12273" y="13255"/>
                </a:cubicBezTo>
                <a:cubicBezTo>
                  <a:pt x="12273" y="12984"/>
                  <a:pt x="12053" y="12764"/>
                  <a:pt x="11782" y="12764"/>
                </a:cubicBezTo>
                <a:moveTo>
                  <a:pt x="14727" y="10800"/>
                </a:moveTo>
                <a:cubicBezTo>
                  <a:pt x="14999" y="10800"/>
                  <a:pt x="15218" y="10580"/>
                  <a:pt x="15218" y="10309"/>
                </a:cubicBezTo>
                <a:cubicBezTo>
                  <a:pt x="15218" y="10038"/>
                  <a:pt x="14999" y="9818"/>
                  <a:pt x="14727" y="9818"/>
                </a:cubicBezTo>
                <a:cubicBezTo>
                  <a:pt x="14456" y="9818"/>
                  <a:pt x="14236" y="10038"/>
                  <a:pt x="14236" y="10309"/>
                </a:cubicBezTo>
                <a:cubicBezTo>
                  <a:pt x="14236" y="10580"/>
                  <a:pt x="14456" y="10800"/>
                  <a:pt x="14727" y="10800"/>
                </a:cubicBezTo>
                <a:moveTo>
                  <a:pt x="19913" y="7150"/>
                </a:moveTo>
                <a:lnTo>
                  <a:pt x="19959" y="7195"/>
                </a:lnTo>
                <a:lnTo>
                  <a:pt x="19468" y="7686"/>
                </a:lnTo>
                <a:lnTo>
                  <a:pt x="19468" y="7687"/>
                </a:lnTo>
                <a:lnTo>
                  <a:pt x="17606" y="9549"/>
                </a:lnTo>
                <a:lnTo>
                  <a:pt x="12052" y="3994"/>
                </a:lnTo>
                <a:lnTo>
                  <a:pt x="13913" y="2132"/>
                </a:lnTo>
                <a:cubicBezTo>
                  <a:pt x="13914" y="2132"/>
                  <a:pt x="13914" y="2132"/>
                  <a:pt x="13914" y="2132"/>
                </a:cubicBezTo>
                <a:lnTo>
                  <a:pt x="14405" y="1641"/>
                </a:lnTo>
                <a:lnTo>
                  <a:pt x="14450" y="1687"/>
                </a:lnTo>
                <a:cubicBezTo>
                  <a:pt x="15086" y="1244"/>
                  <a:pt x="15857" y="982"/>
                  <a:pt x="16691" y="982"/>
                </a:cubicBezTo>
                <a:cubicBezTo>
                  <a:pt x="18860" y="982"/>
                  <a:pt x="20618" y="2740"/>
                  <a:pt x="20618" y="4909"/>
                </a:cubicBezTo>
                <a:cubicBezTo>
                  <a:pt x="20618" y="5743"/>
                  <a:pt x="20356" y="6514"/>
                  <a:pt x="19913" y="7150"/>
                </a:cubicBezTo>
                <a:moveTo>
                  <a:pt x="10242" y="16912"/>
                </a:moveTo>
                <a:lnTo>
                  <a:pt x="4689" y="11358"/>
                </a:lnTo>
                <a:lnTo>
                  <a:pt x="11358" y="4689"/>
                </a:lnTo>
                <a:lnTo>
                  <a:pt x="16911" y="10243"/>
                </a:lnTo>
                <a:cubicBezTo>
                  <a:pt x="16911" y="10243"/>
                  <a:pt x="10242" y="16912"/>
                  <a:pt x="10242" y="16912"/>
                </a:cubicBezTo>
                <a:close/>
                <a:moveTo>
                  <a:pt x="7686" y="19468"/>
                </a:moveTo>
                <a:cubicBezTo>
                  <a:pt x="6975" y="20179"/>
                  <a:pt x="5994" y="20618"/>
                  <a:pt x="4909" y="20618"/>
                </a:cubicBezTo>
                <a:cubicBezTo>
                  <a:pt x="2740" y="20618"/>
                  <a:pt x="982" y="18860"/>
                  <a:pt x="982" y="16691"/>
                </a:cubicBezTo>
                <a:cubicBezTo>
                  <a:pt x="982" y="15606"/>
                  <a:pt x="1421" y="14625"/>
                  <a:pt x="2132" y="13914"/>
                </a:cubicBezTo>
                <a:lnTo>
                  <a:pt x="3994" y="12052"/>
                </a:lnTo>
                <a:lnTo>
                  <a:pt x="9548" y="17606"/>
                </a:lnTo>
                <a:cubicBezTo>
                  <a:pt x="9548" y="17606"/>
                  <a:pt x="7686" y="19468"/>
                  <a:pt x="7686" y="19468"/>
                </a:cubicBezTo>
                <a:close/>
                <a:moveTo>
                  <a:pt x="21600" y="4909"/>
                </a:moveTo>
                <a:cubicBezTo>
                  <a:pt x="21600" y="2198"/>
                  <a:pt x="19402" y="0"/>
                  <a:pt x="16691" y="0"/>
                </a:cubicBezTo>
                <a:cubicBezTo>
                  <a:pt x="15586" y="0"/>
                  <a:pt x="14570" y="370"/>
                  <a:pt x="13749" y="986"/>
                </a:cubicBezTo>
                <a:lnTo>
                  <a:pt x="13710" y="947"/>
                </a:lnTo>
                <a:lnTo>
                  <a:pt x="13221" y="1437"/>
                </a:lnTo>
                <a:cubicBezTo>
                  <a:pt x="13220" y="1438"/>
                  <a:pt x="13220" y="1438"/>
                  <a:pt x="13219" y="1439"/>
                </a:cubicBezTo>
                <a:lnTo>
                  <a:pt x="1438" y="13220"/>
                </a:lnTo>
                <a:cubicBezTo>
                  <a:pt x="549" y="14108"/>
                  <a:pt x="0" y="15336"/>
                  <a:pt x="0" y="16691"/>
                </a:cubicBezTo>
                <a:cubicBezTo>
                  <a:pt x="0" y="19402"/>
                  <a:pt x="2198" y="21600"/>
                  <a:pt x="4909" y="21600"/>
                </a:cubicBezTo>
                <a:cubicBezTo>
                  <a:pt x="6265" y="21600"/>
                  <a:pt x="7492" y="21051"/>
                  <a:pt x="8380" y="20162"/>
                </a:cubicBezTo>
                <a:lnTo>
                  <a:pt x="20162" y="8381"/>
                </a:lnTo>
                <a:lnTo>
                  <a:pt x="20163" y="8380"/>
                </a:lnTo>
                <a:lnTo>
                  <a:pt x="20653" y="7890"/>
                </a:lnTo>
                <a:lnTo>
                  <a:pt x="20614" y="7851"/>
                </a:lnTo>
                <a:cubicBezTo>
                  <a:pt x="21230" y="7030"/>
                  <a:pt x="21600" y="6015"/>
                  <a:pt x="21600" y="4909"/>
                </a:cubicBezTo>
                <a:moveTo>
                  <a:pt x="10800" y="6873"/>
                </a:moveTo>
                <a:cubicBezTo>
                  <a:pt x="10800" y="7144"/>
                  <a:pt x="11020" y="7364"/>
                  <a:pt x="11291" y="7364"/>
                </a:cubicBezTo>
                <a:cubicBezTo>
                  <a:pt x="11562" y="7364"/>
                  <a:pt x="11782" y="7144"/>
                  <a:pt x="11782" y="6873"/>
                </a:cubicBezTo>
                <a:cubicBezTo>
                  <a:pt x="11782" y="6602"/>
                  <a:pt x="11562" y="6382"/>
                  <a:pt x="11291" y="6382"/>
                </a:cubicBezTo>
                <a:cubicBezTo>
                  <a:pt x="11020" y="6382"/>
                  <a:pt x="10800" y="6602"/>
                  <a:pt x="10800" y="6873"/>
                </a:cubicBezTo>
                <a:moveTo>
                  <a:pt x="13255" y="12273"/>
                </a:moveTo>
                <a:cubicBezTo>
                  <a:pt x="13526" y="12273"/>
                  <a:pt x="13745" y="12053"/>
                  <a:pt x="13745" y="11782"/>
                </a:cubicBezTo>
                <a:cubicBezTo>
                  <a:pt x="13745" y="11511"/>
                  <a:pt x="13526" y="11291"/>
                  <a:pt x="13255" y="11291"/>
                </a:cubicBezTo>
                <a:cubicBezTo>
                  <a:pt x="12983" y="11291"/>
                  <a:pt x="12764" y="11511"/>
                  <a:pt x="12764" y="11782"/>
                </a:cubicBezTo>
                <a:cubicBezTo>
                  <a:pt x="12764" y="12053"/>
                  <a:pt x="12983" y="12273"/>
                  <a:pt x="13255" y="12273"/>
                </a:cubicBezTo>
                <a:moveTo>
                  <a:pt x="12273" y="9818"/>
                </a:moveTo>
                <a:cubicBezTo>
                  <a:pt x="12544" y="9818"/>
                  <a:pt x="12764" y="9599"/>
                  <a:pt x="12764" y="9327"/>
                </a:cubicBezTo>
                <a:cubicBezTo>
                  <a:pt x="12764" y="9056"/>
                  <a:pt x="12544" y="8836"/>
                  <a:pt x="12273" y="8836"/>
                </a:cubicBezTo>
                <a:cubicBezTo>
                  <a:pt x="12001" y="8836"/>
                  <a:pt x="11782" y="9056"/>
                  <a:pt x="11782" y="9327"/>
                </a:cubicBezTo>
                <a:cubicBezTo>
                  <a:pt x="11782" y="9599"/>
                  <a:pt x="12001" y="9818"/>
                  <a:pt x="12273" y="9818"/>
                </a:cubicBezTo>
                <a:moveTo>
                  <a:pt x="10800" y="10309"/>
                </a:moveTo>
                <a:cubicBezTo>
                  <a:pt x="10529" y="10309"/>
                  <a:pt x="10309" y="10529"/>
                  <a:pt x="10309" y="10800"/>
                </a:cubicBezTo>
                <a:cubicBezTo>
                  <a:pt x="10309" y="11071"/>
                  <a:pt x="10529" y="11291"/>
                  <a:pt x="10800" y="11291"/>
                </a:cubicBezTo>
                <a:cubicBezTo>
                  <a:pt x="11071" y="11291"/>
                  <a:pt x="11291" y="11071"/>
                  <a:pt x="11291" y="10800"/>
                </a:cubicBezTo>
                <a:cubicBezTo>
                  <a:pt x="11291" y="10529"/>
                  <a:pt x="11071" y="10309"/>
                  <a:pt x="10800" y="10309"/>
                </a:cubicBezTo>
                <a:moveTo>
                  <a:pt x="10309" y="14236"/>
                </a:moveTo>
                <a:cubicBezTo>
                  <a:pt x="10038" y="14236"/>
                  <a:pt x="9818" y="14456"/>
                  <a:pt x="9818" y="14727"/>
                </a:cubicBezTo>
                <a:cubicBezTo>
                  <a:pt x="9818" y="14999"/>
                  <a:pt x="10038" y="15218"/>
                  <a:pt x="10309" y="15218"/>
                </a:cubicBezTo>
                <a:cubicBezTo>
                  <a:pt x="10580" y="15218"/>
                  <a:pt x="10800" y="14999"/>
                  <a:pt x="10800" y="14727"/>
                </a:cubicBezTo>
                <a:cubicBezTo>
                  <a:pt x="10800" y="14456"/>
                  <a:pt x="10580" y="14236"/>
                  <a:pt x="10309" y="14236"/>
                </a:cubicBezTo>
                <a:moveTo>
                  <a:pt x="9818" y="8836"/>
                </a:moveTo>
                <a:cubicBezTo>
                  <a:pt x="10090" y="8836"/>
                  <a:pt x="10309" y="8617"/>
                  <a:pt x="10309" y="8345"/>
                </a:cubicBezTo>
                <a:cubicBezTo>
                  <a:pt x="10309" y="8075"/>
                  <a:pt x="10090" y="7855"/>
                  <a:pt x="9818" y="7855"/>
                </a:cubicBezTo>
                <a:cubicBezTo>
                  <a:pt x="9547" y="7855"/>
                  <a:pt x="9327" y="8075"/>
                  <a:pt x="9327" y="8345"/>
                </a:cubicBezTo>
                <a:cubicBezTo>
                  <a:pt x="9327" y="8617"/>
                  <a:pt x="9547" y="8836"/>
                  <a:pt x="9818" y="8836"/>
                </a:cubicBezTo>
                <a:moveTo>
                  <a:pt x="6873" y="10800"/>
                </a:moveTo>
                <a:cubicBezTo>
                  <a:pt x="6601" y="10800"/>
                  <a:pt x="6382" y="11020"/>
                  <a:pt x="6382" y="11291"/>
                </a:cubicBezTo>
                <a:cubicBezTo>
                  <a:pt x="6382" y="11562"/>
                  <a:pt x="6601" y="11782"/>
                  <a:pt x="6873" y="11782"/>
                </a:cubicBezTo>
                <a:cubicBezTo>
                  <a:pt x="7144" y="11782"/>
                  <a:pt x="7364" y="11562"/>
                  <a:pt x="7364" y="11291"/>
                </a:cubicBezTo>
                <a:cubicBezTo>
                  <a:pt x="7364" y="11020"/>
                  <a:pt x="7144" y="10800"/>
                  <a:pt x="6873" y="10800"/>
                </a:cubicBezTo>
                <a:moveTo>
                  <a:pt x="8345" y="9327"/>
                </a:moveTo>
                <a:cubicBezTo>
                  <a:pt x="8074" y="9327"/>
                  <a:pt x="7855" y="9547"/>
                  <a:pt x="7855" y="9818"/>
                </a:cubicBezTo>
                <a:cubicBezTo>
                  <a:pt x="7855" y="10090"/>
                  <a:pt x="8074" y="10309"/>
                  <a:pt x="8345" y="10309"/>
                </a:cubicBezTo>
                <a:cubicBezTo>
                  <a:pt x="8617" y="10309"/>
                  <a:pt x="8836" y="10090"/>
                  <a:pt x="8836" y="9818"/>
                </a:cubicBezTo>
                <a:cubicBezTo>
                  <a:pt x="8836" y="9547"/>
                  <a:pt x="8617" y="9327"/>
                  <a:pt x="8345" y="9327"/>
                </a:cubicBezTo>
                <a:moveTo>
                  <a:pt x="9327" y="11782"/>
                </a:moveTo>
                <a:cubicBezTo>
                  <a:pt x="9056" y="11782"/>
                  <a:pt x="8836" y="12001"/>
                  <a:pt x="8836" y="12273"/>
                </a:cubicBezTo>
                <a:cubicBezTo>
                  <a:pt x="8836" y="12544"/>
                  <a:pt x="9056" y="12764"/>
                  <a:pt x="9327" y="12764"/>
                </a:cubicBezTo>
                <a:cubicBezTo>
                  <a:pt x="9599" y="12764"/>
                  <a:pt x="9818" y="12544"/>
                  <a:pt x="9818" y="12273"/>
                </a:cubicBezTo>
                <a:cubicBezTo>
                  <a:pt x="9818" y="12001"/>
                  <a:pt x="9599" y="11782"/>
                  <a:pt x="9327" y="11782"/>
                </a:cubicBezTo>
              </a:path>
            </a:pathLst>
          </a:custGeom>
          <a:solidFill>
            <a:sysClr val="windowText" lastClr="000000">
              <a:lumMod val="95000"/>
              <a:lumOff val="5000"/>
            </a:sysClr>
          </a:solidFill>
          <a:ln w="12700">
            <a:miter lim="400000"/>
          </a:ln>
        </p:spPr>
        <p:txBody>
          <a:bodyPr lIns="19045" tIns="19045" rIns="19045" bIns="19045" anchor="ctr"/>
          <a:lstStyle/>
          <a:p>
            <a:pPr marL="0" marR="0" lvl="0" indent="0" defTabSz="228600" eaLnBrk="1" fontAlgn="auto" latinLnBrk="0" hangingPunct="1">
              <a:lnSpc>
                <a:spcPct val="100000"/>
              </a:lnSpc>
              <a:spcBef>
                <a:spcPts val="0"/>
              </a:spcBef>
              <a:spcAft>
                <a:spcPts val="0"/>
              </a:spcAft>
              <a:buClrTx/>
              <a:buSzTx/>
              <a:buFontTx/>
              <a:buNone/>
              <a:defRPr sz="3000" cap="none">
                <a:solidFill>
                  <a:srgbClr val="FFFFFF"/>
                </a:solidFill>
                <a:effectLst>
                  <a:outerShdw blurRad="38100" dist="12700" dir="5400000" rotWithShape="0">
                    <a:srgbClr val="000000">
                      <a:alpha val="50000"/>
                    </a:srgbClr>
                  </a:outerShdw>
                </a:effectLst>
                <a:latin typeface="Gill Sans" panose="020B0502020104020203"/>
                <a:ea typeface="Gill Sans" panose="020B0502020104020203"/>
                <a:cs typeface="Gill Sans" panose="020B0502020104020203"/>
                <a:sym typeface="Gill Sans" panose="020B0502020104020203"/>
              </a:defRPr>
            </a:pPr>
            <a:endParaRPr kumimoji="0" sz="18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Lato" panose="020F0502020204030203" pitchFamily="34" charset="0"/>
              <a:ea typeface="Lato" panose="020F0502020204030203" pitchFamily="34" charset="0"/>
              <a:cs typeface="Lato" panose="020F0502020204030203" pitchFamily="34" charset="0"/>
              <a:sym typeface="Gill Sans" panose="020B0502020104020203"/>
            </a:endParaRPr>
          </a:p>
        </p:txBody>
      </p:sp>
      <p:sp>
        <p:nvSpPr>
          <p:cNvPr id="25" name="Shape 2777"/>
          <p:cNvSpPr/>
          <p:nvPr/>
        </p:nvSpPr>
        <p:spPr>
          <a:xfrm>
            <a:off x="6882130" y="4646295"/>
            <a:ext cx="240665" cy="279400"/>
          </a:xfrm>
          <a:custGeom>
            <a:avLst/>
            <a:gdLst/>
            <a:ahLst/>
            <a:cxnLst>
              <a:cxn ang="0">
                <a:pos x="wd2" y="hd2"/>
              </a:cxn>
              <a:cxn ang="5400000">
                <a:pos x="wd2" y="hd2"/>
              </a:cxn>
              <a:cxn ang="10800000">
                <a:pos x="wd2" y="hd2"/>
              </a:cxn>
              <a:cxn ang="16200000">
                <a:pos x="wd2" y="hd2"/>
              </a:cxn>
            </a:cxnLst>
            <a:rect l="0" t="0" r="r" b="b"/>
            <a:pathLst>
              <a:path w="21600" h="21600" extrusionOk="0">
                <a:moveTo>
                  <a:pt x="20250" y="20095"/>
                </a:moveTo>
                <a:lnTo>
                  <a:pt x="11298" y="14886"/>
                </a:lnTo>
                <a:lnTo>
                  <a:pt x="11293" y="14890"/>
                </a:lnTo>
                <a:cubicBezTo>
                  <a:pt x="11170" y="14791"/>
                  <a:pt x="10997" y="14727"/>
                  <a:pt x="10800" y="14727"/>
                </a:cubicBezTo>
                <a:cubicBezTo>
                  <a:pt x="10603" y="14727"/>
                  <a:pt x="10430" y="14791"/>
                  <a:pt x="10306" y="14890"/>
                </a:cubicBezTo>
                <a:lnTo>
                  <a:pt x="10302" y="14886"/>
                </a:lnTo>
                <a:lnTo>
                  <a:pt x="1350" y="20095"/>
                </a:lnTo>
                <a:lnTo>
                  <a:pt x="1350" y="982"/>
                </a:lnTo>
                <a:lnTo>
                  <a:pt x="20250" y="982"/>
                </a:lnTo>
                <a:cubicBezTo>
                  <a:pt x="20250" y="982"/>
                  <a:pt x="20250" y="20095"/>
                  <a:pt x="20250" y="20095"/>
                </a:cubicBezTo>
                <a:close/>
                <a:moveTo>
                  <a:pt x="20925" y="0"/>
                </a:moveTo>
                <a:lnTo>
                  <a:pt x="675" y="0"/>
                </a:lnTo>
                <a:cubicBezTo>
                  <a:pt x="302" y="0"/>
                  <a:pt x="0" y="220"/>
                  <a:pt x="0" y="491"/>
                </a:cubicBezTo>
                <a:lnTo>
                  <a:pt x="0" y="21109"/>
                </a:lnTo>
                <a:cubicBezTo>
                  <a:pt x="0" y="21380"/>
                  <a:pt x="302" y="21600"/>
                  <a:pt x="675" y="21600"/>
                </a:cubicBezTo>
                <a:cubicBezTo>
                  <a:pt x="872" y="21600"/>
                  <a:pt x="1045" y="21537"/>
                  <a:pt x="1169" y="21438"/>
                </a:cubicBezTo>
                <a:lnTo>
                  <a:pt x="1173" y="21441"/>
                </a:lnTo>
                <a:lnTo>
                  <a:pt x="10800" y="15839"/>
                </a:lnTo>
                <a:lnTo>
                  <a:pt x="20427" y="21441"/>
                </a:lnTo>
                <a:lnTo>
                  <a:pt x="20431" y="21438"/>
                </a:lnTo>
                <a:cubicBezTo>
                  <a:pt x="20555" y="21537"/>
                  <a:pt x="20728" y="21600"/>
                  <a:pt x="20925" y="21600"/>
                </a:cubicBezTo>
                <a:cubicBezTo>
                  <a:pt x="21298" y="21600"/>
                  <a:pt x="21600" y="21380"/>
                  <a:pt x="21600" y="21109"/>
                </a:cubicBezTo>
                <a:lnTo>
                  <a:pt x="21600" y="491"/>
                </a:lnTo>
                <a:cubicBezTo>
                  <a:pt x="21600" y="220"/>
                  <a:pt x="21298" y="0"/>
                  <a:pt x="20925" y="0"/>
                </a:cubicBezTo>
                <a:moveTo>
                  <a:pt x="7337" y="7850"/>
                </a:moveTo>
                <a:lnTo>
                  <a:pt x="9710" y="7850"/>
                </a:lnTo>
                <a:lnTo>
                  <a:pt x="10039" y="7213"/>
                </a:lnTo>
                <a:lnTo>
                  <a:pt x="10800" y="5738"/>
                </a:lnTo>
                <a:lnTo>
                  <a:pt x="11561" y="7213"/>
                </a:lnTo>
                <a:lnTo>
                  <a:pt x="11890" y="7850"/>
                </a:lnTo>
                <a:lnTo>
                  <a:pt x="14263" y="7850"/>
                </a:lnTo>
                <a:lnTo>
                  <a:pt x="13014" y="8550"/>
                </a:lnTo>
                <a:lnTo>
                  <a:pt x="12253" y="8976"/>
                </a:lnTo>
                <a:lnTo>
                  <a:pt x="12557" y="9638"/>
                </a:lnTo>
                <a:lnTo>
                  <a:pt x="13240" y="11130"/>
                </a:lnTo>
                <a:lnTo>
                  <a:pt x="11598" y="10254"/>
                </a:lnTo>
                <a:lnTo>
                  <a:pt x="10800" y="9828"/>
                </a:lnTo>
                <a:lnTo>
                  <a:pt x="10002" y="10254"/>
                </a:lnTo>
                <a:lnTo>
                  <a:pt x="8360" y="11130"/>
                </a:lnTo>
                <a:lnTo>
                  <a:pt x="9043" y="9638"/>
                </a:lnTo>
                <a:lnTo>
                  <a:pt x="9347" y="8976"/>
                </a:lnTo>
                <a:lnTo>
                  <a:pt x="8586" y="8550"/>
                </a:lnTo>
                <a:cubicBezTo>
                  <a:pt x="8586" y="8550"/>
                  <a:pt x="7337" y="7850"/>
                  <a:pt x="7337" y="7850"/>
                </a:cubicBezTo>
                <a:close/>
                <a:moveTo>
                  <a:pt x="5737" y="13745"/>
                </a:moveTo>
                <a:lnTo>
                  <a:pt x="10800" y="11045"/>
                </a:lnTo>
                <a:lnTo>
                  <a:pt x="15863" y="13745"/>
                </a:lnTo>
                <a:lnTo>
                  <a:pt x="13838" y="9328"/>
                </a:lnTo>
                <a:lnTo>
                  <a:pt x="18225" y="6868"/>
                </a:lnTo>
                <a:lnTo>
                  <a:pt x="12825" y="6868"/>
                </a:lnTo>
                <a:lnTo>
                  <a:pt x="10800" y="2945"/>
                </a:lnTo>
                <a:lnTo>
                  <a:pt x="8775" y="6868"/>
                </a:lnTo>
                <a:lnTo>
                  <a:pt x="3375" y="6868"/>
                </a:lnTo>
                <a:lnTo>
                  <a:pt x="7762" y="9328"/>
                </a:lnTo>
                <a:cubicBezTo>
                  <a:pt x="7762" y="9328"/>
                  <a:pt x="5737" y="13745"/>
                  <a:pt x="5737" y="13745"/>
                </a:cubicBezTo>
                <a:close/>
              </a:path>
            </a:pathLst>
          </a:custGeom>
          <a:solidFill>
            <a:sysClr val="windowText" lastClr="000000">
              <a:lumMod val="95000"/>
              <a:lumOff val="5000"/>
            </a:sysClr>
          </a:solidFill>
          <a:ln w="12700">
            <a:miter lim="400000"/>
          </a:ln>
        </p:spPr>
        <p:txBody>
          <a:bodyPr lIns="19045" tIns="19045" rIns="19045" bIns="19045" anchor="ctr"/>
          <a:lstStyle/>
          <a:p>
            <a:pPr marL="0" marR="0" lvl="0" indent="0" defTabSz="228600" eaLnBrk="1" fontAlgn="auto" latinLnBrk="0" hangingPunct="1">
              <a:lnSpc>
                <a:spcPct val="100000"/>
              </a:lnSpc>
              <a:spcBef>
                <a:spcPts val="0"/>
              </a:spcBef>
              <a:spcAft>
                <a:spcPts val="0"/>
              </a:spcAft>
              <a:buClrTx/>
              <a:buSzTx/>
              <a:buFontTx/>
              <a:buNone/>
              <a:defRPr sz="3000" cap="none">
                <a:solidFill>
                  <a:srgbClr val="FFFFFF"/>
                </a:solidFill>
                <a:effectLst>
                  <a:outerShdw blurRad="38100" dist="12700" dir="5400000" rotWithShape="0">
                    <a:srgbClr val="000000">
                      <a:alpha val="50000"/>
                    </a:srgbClr>
                  </a:outerShdw>
                </a:effectLst>
                <a:latin typeface="Gill Sans" panose="020B0502020104020203"/>
                <a:ea typeface="Gill Sans" panose="020B0502020104020203"/>
                <a:cs typeface="Gill Sans" panose="020B0502020104020203"/>
                <a:sym typeface="Gill Sans" panose="020B0502020104020203"/>
              </a:defRPr>
            </a:pPr>
            <a:endParaRPr kumimoji="0" sz="18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Lato" panose="020F0502020204030203" pitchFamily="34" charset="0"/>
              <a:ea typeface="Lato" panose="020F0502020204030203" pitchFamily="34" charset="0"/>
              <a:cs typeface="Lato" panose="020F0502020204030203" pitchFamily="34" charset="0"/>
              <a:sym typeface="Gill Sans" panose="020B0502020104020203"/>
            </a:endParaRPr>
          </a:p>
        </p:txBody>
      </p:sp>
      <p:sp>
        <p:nvSpPr>
          <p:cNvPr id="26" name="Completely network collaborative web services via user-centric initiatives. Quickly promote sticky…"/>
          <p:cNvSpPr txBox="1"/>
          <p:nvPr/>
        </p:nvSpPr>
        <p:spPr>
          <a:xfrm>
            <a:off x="1175367" y="3965489"/>
            <a:ext cx="3376335" cy="253365"/>
          </a:xfrm>
          <a:prstGeom prst="rect">
            <a:avLst/>
          </a:prstGeom>
          <a:ln w="12700">
            <a:miter lim="400000"/>
          </a:ln>
        </p:spPr>
        <p:txBody>
          <a:bodyPr wrap="square" lIns="0" tIns="0" rIns="0" bIns="0">
            <a:spAutoFit/>
          </a:bodyPr>
          <a:lstStyle/>
          <a:p>
            <a:pPr algn="r">
              <a:lnSpc>
                <a:spcPct val="150000"/>
              </a:lnSpc>
              <a:defRPr sz="1600" b="0">
                <a:solidFill>
                  <a:srgbClr val="677180"/>
                </a:solidFill>
                <a:latin typeface="Roboto Light"/>
                <a:ea typeface="Roboto Light"/>
                <a:cs typeface="Roboto Light"/>
                <a:sym typeface="Roboto Light"/>
              </a:defRPr>
            </a:pPr>
            <a:r>
              <a:rPr sz="1100" dirty="0">
                <a:solidFill>
                  <a:prstClr val="white"/>
                </a:solidFill>
                <a:latin typeface="Lato" panose="020F0502020204030203" pitchFamily="34" charset="0"/>
                <a:ea typeface="Lato" panose="020F0502020204030203" pitchFamily="34" charset="0"/>
                <a:cs typeface="Lato" panose="020F0502020204030203" pitchFamily="34" charset="0"/>
                <a:sym typeface="Roboto Light"/>
              </a:rPr>
              <a:t>data cleaning </a:t>
            </a:r>
          </a:p>
        </p:txBody>
      </p:sp>
      <p:sp>
        <p:nvSpPr>
          <p:cNvPr id="27" name="TextBox 19"/>
          <p:cNvSpPr txBox="1"/>
          <p:nvPr/>
        </p:nvSpPr>
        <p:spPr>
          <a:xfrm>
            <a:off x="3360296" y="4925434"/>
            <a:ext cx="1191406" cy="620055"/>
          </a:xfrm>
          <a:prstGeom prst="roundRect">
            <a:avLst/>
          </a:prstGeom>
          <a:solidFill>
            <a:sysClr val="window" lastClr="FFFFFF"/>
          </a:solid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id-ID" sz="1600" b="0" i="0" u="none" strike="noStrike" kern="0" cap="none" spc="0" normalizeH="0" baseline="0" noProof="0" dirty="0">
                <a:ln>
                  <a:noFill/>
                </a:ln>
                <a:solidFill>
                  <a:prstClr val="black"/>
                </a:solidFill>
                <a:effectLst/>
                <a:uLnTx/>
                <a:uFillTx/>
                <a:latin typeface="Lato" panose="020F0502020204030203" pitchFamily="34" charset="0"/>
                <a:ea typeface="Lato" panose="020F0502020204030203" pitchFamily="34" charset="0"/>
                <a:cs typeface="Lato" panose="020F0502020204030203" pitchFamily="34" charset="0"/>
              </a:rPr>
              <a:t>data cleaning</a:t>
            </a:r>
          </a:p>
        </p:txBody>
      </p:sp>
      <p:sp>
        <p:nvSpPr>
          <p:cNvPr id="2" name="Shape 196"/>
          <p:cNvSpPr/>
          <p:nvPr/>
        </p:nvSpPr>
        <p:spPr>
          <a:xfrm>
            <a:off x="7780020" y="4341495"/>
            <a:ext cx="2710180" cy="305435"/>
          </a:xfrm>
          <a:prstGeom prst="rect">
            <a:avLst/>
          </a:prstGeom>
          <a:ln w="12700">
            <a:miter lim="400000"/>
          </a:ln>
        </p:spPr>
        <p:txBody>
          <a:bodyPr lIns="25400" tIns="25400" rIns="25400" bIns="25400" anchor="ctr"/>
          <a:lstStyle>
            <a:lvl1pPr algn="l">
              <a:lnSpc>
                <a:spcPct val="120000"/>
              </a:lnSpc>
              <a:defRPr sz="3500" cap="none">
                <a:solidFill>
                  <a:srgbClr val="FFFFFF"/>
                </a:solidFill>
                <a:latin typeface="Montserrat" panose="02000505000000020004"/>
                <a:ea typeface="Montserrat" panose="02000505000000020004"/>
                <a:cs typeface="Montserrat" panose="02000505000000020004"/>
                <a:sym typeface="Montserrat" panose="02000505000000020004"/>
              </a:defRPr>
            </a:lvl1pPr>
          </a:lstStyle>
          <a:p>
            <a:r>
              <a:rPr lang="zh-CN" altLang="id-ID" sz="2000" b="1" dirty="0">
                <a:solidFill>
                  <a:prstClr val="white"/>
                </a:solidFill>
                <a:latin typeface="Lato" panose="020F0502020204030203" pitchFamily="34" charset="0"/>
                <a:ea typeface="Lato" panose="020F0502020204030203" pitchFamily="34" charset="0"/>
                <a:cs typeface="Lato" panose="020F0502020204030203" pitchFamily="34" charset="0"/>
              </a:rPr>
              <a:t>缺失值处理</a:t>
            </a:r>
          </a:p>
        </p:txBody>
      </p:sp>
      <p:sp>
        <p:nvSpPr>
          <p:cNvPr id="4" name="Shape 196"/>
          <p:cNvSpPr/>
          <p:nvPr/>
        </p:nvSpPr>
        <p:spPr>
          <a:xfrm>
            <a:off x="7780020" y="5408295"/>
            <a:ext cx="2710180" cy="305435"/>
          </a:xfrm>
          <a:prstGeom prst="rect">
            <a:avLst/>
          </a:prstGeom>
          <a:ln w="12700">
            <a:miter lim="400000"/>
          </a:ln>
        </p:spPr>
        <p:txBody>
          <a:bodyPr lIns="25400" tIns="25400" rIns="25400" bIns="25400" anchor="ctr"/>
          <a:lstStyle>
            <a:lvl1pPr algn="l">
              <a:lnSpc>
                <a:spcPct val="120000"/>
              </a:lnSpc>
              <a:defRPr sz="3500" cap="none">
                <a:solidFill>
                  <a:srgbClr val="FFFFFF"/>
                </a:solidFill>
                <a:latin typeface="Montserrat" panose="02000505000000020004"/>
                <a:ea typeface="Montserrat" panose="02000505000000020004"/>
                <a:cs typeface="Montserrat" panose="02000505000000020004"/>
                <a:sym typeface="Montserrat" panose="02000505000000020004"/>
              </a:defRPr>
            </a:lvl1pPr>
          </a:lstStyle>
          <a:p>
            <a:r>
              <a:rPr lang="zh-CN" altLang="id-ID" sz="2000" b="1" dirty="0">
                <a:solidFill>
                  <a:prstClr val="white"/>
                </a:solidFill>
                <a:latin typeface="Lato" panose="020F0502020204030203" pitchFamily="34" charset="0"/>
                <a:ea typeface="Lato" panose="020F0502020204030203" pitchFamily="34" charset="0"/>
                <a:cs typeface="Lato" panose="020F0502020204030203" pitchFamily="34" charset="0"/>
              </a:rPr>
              <a:t>异常值处理</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3" y="0"/>
            <a:ext cx="12190593" cy="6858000"/>
          </a:xfrm>
          <a:prstGeom prst="rect">
            <a:avLst/>
          </a:prstGeom>
        </p:spPr>
      </p:pic>
      <p:sp>
        <p:nvSpPr>
          <p:cNvPr id="6" name="矩形 5"/>
          <p:cNvSpPr/>
          <p:nvPr/>
        </p:nvSpPr>
        <p:spPr>
          <a:xfrm>
            <a:off x="0" y="0"/>
            <a:ext cx="12192000" cy="6858000"/>
          </a:xfrm>
          <a:prstGeom prst="rect">
            <a:avLst/>
          </a:prstGeom>
          <a:gradFill>
            <a:gsLst>
              <a:gs pos="0">
                <a:schemeClr val="tx1">
                  <a:lumMod val="95000"/>
                  <a:lumOff val="5000"/>
                </a:schemeClr>
              </a:gs>
              <a:gs pos="100000">
                <a:schemeClr val="tx1">
                  <a:lumMod val="95000"/>
                  <a:lumOff val="5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3" name="文本框 2"/>
          <p:cNvSpPr txBox="1"/>
          <p:nvPr/>
        </p:nvSpPr>
        <p:spPr>
          <a:xfrm>
            <a:off x="1245235" y="869315"/>
            <a:ext cx="9946005" cy="460375"/>
          </a:xfrm>
          <a:prstGeom prst="rect">
            <a:avLst/>
          </a:prstGeom>
          <a:noFill/>
        </p:spPr>
        <p:txBody>
          <a:bodyPr wrap="square" rtlCol="0">
            <a:spAutoFit/>
          </a:bodyPr>
          <a:lstStyle/>
          <a:p>
            <a:pPr marL="0" marR="0" lvl="0" indent="0" algn="l" defTabSz="914400" rtl="0" fontAlgn="auto">
              <a:lnSpc>
                <a:spcPct val="100000"/>
              </a:lnSpc>
              <a:spcBef>
                <a:spcPts val="0"/>
              </a:spcBef>
              <a:spcAft>
                <a:spcPts val="0"/>
              </a:spcAft>
              <a:buClrTx/>
              <a:buSzTx/>
              <a:buFontTx/>
              <a:buNone/>
              <a:defRPr/>
            </a:pPr>
            <a:r>
              <a:rPr lang="en-US" altLang="zh-CN" sz="2000" b="1" noProof="0" dirty="0">
                <a:ln>
                  <a:noFill/>
                </a:ln>
                <a:solidFill>
                  <a:prstClr val="white"/>
                </a:solidFill>
                <a:effectLst/>
                <a:uLnTx/>
                <a:uFillTx/>
                <a:latin typeface="微软雅黑" panose="020B0503020204020204" pitchFamily="34" charset="-122"/>
                <a:ea typeface="微软雅黑" panose="020B0503020204020204" pitchFamily="34" charset="-122"/>
                <a:sym typeface="+mn-ea"/>
              </a:rPr>
              <a:t>    </a:t>
            </a:r>
            <a:r>
              <a:rPr lang="en-US" altLang="zh-CN" sz="1400" b="1" noProof="0" dirty="0">
                <a:ln>
                  <a:noFill/>
                </a:ln>
                <a:solidFill>
                  <a:prstClr val="white"/>
                </a:solidFill>
                <a:effectLst/>
                <a:uLnTx/>
                <a:uFillTx/>
                <a:latin typeface="微软雅黑" panose="020B0503020204020204" pitchFamily="34" charset="-122"/>
                <a:ea typeface="微软雅黑" panose="020B0503020204020204" pitchFamily="34" charset="-122"/>
                <a:sym typeface="+mn-ea"/>
              </a:rPr>
              <a:t> 本文使用的数据集来自于竞赛网站 Kaggle</a:t>
            </a:r>
            <a:r>
              <a:rPr lang="zh-CN" altLang="en-US" sz="1400" b="1" noProof="0" dirty="0">
                <a:ln>
                  <a:noFill/>
                </a:ln>
                <a:solidFill>
                  <a:prstClr val="white"/>
                </a:solidFill>
                <a:effectLst/>
                <a:uLnTx/>
                <a:uFillTx/>
                <a:latin typeface="微软雅黑" panose="020B0503020204020204" pitchFamily="34" charset="-122"/>
                <a:ea typeface="微软雅黑" panose="020B0503020204020204" pitchFamily="34" charset="-122"/>
                <a:sym typeface="+mn-ea"/>
              </a:rPr>
              <a:t>，</a:t>
            </a:r>
            <a:r>
              <a:rPr lang="en-US" altLang="zh-CN" sz="1400" b="1" noProof="0" dirty="0">
                <a:ln>
                  <a:noFill/>
                </a:ln>
                <a:solidFill>
                  <a:prstClr val="white"/>
                </a:solidFill>
                <a:effectLst/>
                <a:uLnTx/>
                <a:uFillTx/>
                <a:latin typeface="微软雅黑" panose="020B0503020204020204" pitchFamily="34" charset="-122"/>
                <a:ea typeface="微软雅黑" panose="020B0503020204020204" pitchFamily="34" charset="-122"/>
                <a:sym typeface="+mn-ea"/>
              </a:rPr>
              <a:t> 源自</a:t>
            </a:r>
            <a:r>
              <a:rPr kumimoji="0" lang="zh-CN" altLang="en-US" sz="1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2014 年一家德国银行的真实数据</a:t>
            </a:r>
            <a:r>
              <a:rPr kumimoji="0" lang="zh-CN" altLang="en-US" sz="2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a:t>
            </a:r>
          </a:p>
        </p:txBody>
      </p:sp>
      <p:pic>
        <p:nvPicPr>
          <p:cNvPr id="2" name="图片 1" descr="图片1"/>
          <p:cNvPicPr>
            <a:picLocks noChangeAspect="1"/>
          </p:cNvPicPr>
          <p:nvPr/>
        </p:nvPicPr>
        <p:blipFill>
          <a:blip r:embed="rId3"/>
          <a:stretch>
            <a:fillRect/>
          </a:stretch>
        </p:blipFill>
        <p:spPr>
          <a:xfrm>
            <a:off x="688340" y="2091690"/>
            <a:ext cx="5050790" cy="4067175"/>
          </a:xfrm>
          <a:prstGeom prst="rect">
            <a:avLst/>
          </a:prstGeom>
        </p:spPr>
      </p:pic>
      <p:sp>
        <p:nvSpPr>
          <p:cNvPr id="4" name="文本框 3"/>
          <p:cNvSpPr txBox="1"/>
          <p:nvPr/>
        </p:nvSpPr>
        <p:spPr>
          <a:xfrm>
            <a:off x="4074160" y="501015"/>
            <a:ext cx="4088765" cy="460375"/>
          </a:xfrm>
          <a:prstGeom prst="rect">
            <a:avLst/>
          </a:prstGeom>
          <a:noFill/>
        </p:spPr>
        <p:txBody>
          <a:bodyPr wrap="square" rtlCol="0">
            <a:spAutoFit/>
          </a:bodyPr>
          <a:lstStyle/>
          <a:p>
            <a:r>
              <a:rPr lang="zh-CN" sz="2400" b="1" i="1" dirty="0">
                <a:solidFill>
                  <a:prstClr val="white"/>
                </a:solidFill>
                <a:latin typeface="+mj-ea"/>
                <a:ea typeface="+mj-ea"/>
                <a:cs typeface="Lato" panose="020F0502020204030203" pitchFamily="34" charset="0"/>
                <a:sym typeface="+mn-ea"/>
              </a:rPr>
              <a:t>数据来源及数据特征信息</a:t>
            </a:r>
            <a:endParaRPr lang="zh-CN" altLang="en-US" sz="2400" i="1">
              <a:latin typeface="+mj-ea"/>
              <a:ea typeface="+mj-ea"/>
            </a:endParaRPr>
          </a:p>
        </p:txBody>
      </p:sp>
      <p:sp>
        <p:nvSpPr>
          <p:cNvPr id="7" name="文本框 6"/>
          <p:cNvSpPr txBox="1"/>
          <p:nvPr/>
        </p:nvSpPr>
        <p:spPr>
          <a:xfrm>
            <a:off x="5786755" y="2734310"/>
            <a:ext cx="459740" cy="3364865"/>
          </a:xfrm>
          <a:prstGeom prst="rect">
            <a:avLst/>
          </a:prstGeom>
          <a:noFill/>
        </p:spPr>
        <p:txBody>
          <a:bodyPr vert="eaVert" wrap="square" rtlCol="0">
            <a:spAutoFit/>
          </a:bodyPr>
          <a:lstStyle/>
          <a:p>
            <a:r>
              <a:rPr lang="zh-CN" altLang="en-US">
                <a:solidFill>
                  <a:schemeClr val="bg1"/>
                </a:solidFill>
              </a:rPr>
              <a:t>总共有10个特征值1个标签值</a:t>
            </a:r>
            <a:r>
              <a:rPr lang="zh-CN" altLang="en-US"/>
              <a:t>:</a:t>
            </a:r>
          </a:p>
        </p:txBody>
      </p:sp>
      <p:sp>
        <p:nvSpPr>
          <p:cNvPr id="8" name="文本框 7"/>
          <p:cNvSpPr txBox="1"/>
          <p:nvPr/>
        </p:nvSpPr>
        <p:spPr>
          <a:xfrm>
            <a:off x="6609080" y="2583815"/>
            <a:ext cx="4420870" cy="2861310"/>
          </a:xfrm>
          <a:prstGeom prst="rect">
            <a:avLst/>
          </a:prstGeom>
          <a:noFill/>
        </p:spPr>
        <p:txBody>
          <a:bodyPr wrap="square" rtlCol="0">
            <a:spAutoFit/>
          </a:bodyPr>
          <a:lstStyle/>
          <a:p>
            <a:pPr algn="l"/>
            <a:r>
              <a:rPr lang="zh-CN" altLang="en-US">
                <a:solidFill>
                  <a:schemeClr val="bg1"/>
                </a:solidFill>
              </a:rPr>
              <a:t>– </a:t>
            </a:r>
            <a:r>
              <a:rPr lang="zh-CN" altLang="en-US">
                <a:solidFill>
                  <a:srgbClr val="FFFF00"/>
                </a:solidFill>
              </a:rPr>
              <a:t>基本属性</a:t>
            </a:r>
            <a:r>
              <a:rPr lang="zh-CN" altLang="en-US">
                <a:solidFill>
                  <a:schemeClr val="bg1"/>
                </a:solidFill>
              </a:rPr>
              <a:t>：包括了借款人当时的年龄。</a:t>
            </a:r>
          </a:p>
          <a:p>
            <a:pPr algn="l"/>
            <a:r>
              <a:rPr lang="zh-CN" altLang="en-US">
                <a:solidFill>
                  <a:schemeClr val="bg1"/>
                </a:solidFill>
              </a:rPr>
              <a:t>– </a:t>
            </a:r>
            <a:r>
              <a:rPr lang="zh-CN" altLang="en-US">
                <a:solidFill>
                  <a:srgbClr val="FFFF00"/>
                </a:solidFill>
              </a:rPr>
              <a:t>偿债能力</a:t>
            </a:r>
            <a:r>
              <a:rPr lang="zh-CN" altLang="en-US">
                <a:solidFill>
                  <a:schemeClr val="bg1"/>
                </a:solidFill>
              </a:rPr>
              <a:t>：包括了借款人的月收入、        负债比率。</a:t>
            </a:r>
          </a:p>
          <a:p>
            <a:pPr algn="l"/>
            <a:r>
              <a:rPr lang="zh-CN" altLang="en-US">
                <a:solidFill>
                  <a:schemeClr val="bg1"/>
                </a:solidFill>
              </a:rPr>
              <a:t>– </a:t>
            </a:r>
            <a:r>
              <a:rPr lang="zh-CN" altLang="en-US">
                <a:solidFill>
                  <a:srgbClr val="FFFF00"/>
                </a:solidFill>
              </a:rPr>
              <a:t>信用往来</a:t>
            </a:r>
            <a:r>
              <a:rPr lang="zh-CN" altLang="en-US">
                <a:solidFill>
                  <a:schemeClr val="bg1"/>
                </a:solidFill>
              </a:rPr>
              <a:t>：两年内35-59天逾期次数、两年内60-89天逾期次数、两年内90天或高于90天逾期的次数。</a:t>
            </a:r>
          </a:p>
          <a:p>
            <a:pPr algn="l"/>
            <a:r>
              <a:rPr lang="zh-CN" altLang="en-US">
                <a:solidFill>
                  <a:schemeClr val="bg1"/>
                </a:solidFill>
              </a:rPr>
              <a:t>– </a:t>
            </a:r>
            <a:r>
              <a:rPr lang="zh-CN" altLang="en-US">
                <a:solidFill>
                  <a:srgbClr val="FFFF00"/>
                </a:solidFill>
              </a:rPr>
              <a:t>财产状况</a:t>
            </a:r>
            <a:r>
              <a:rPr lang="zh-CN" altLang="en-US">
                <a:solidFill>
                  <a:schemeClr val="bg1"/>
                </a:solidFill>
              </a:rPr>
              <a:t>：包括了开放式信贷和贷款数量、不动产贷款或额度数量。</a:t>
            </a:r>
          </a:p>
          <a:p>
            <a:pPr algn="l"/>
            <a:r>
              <a:rPr lang="zh-CN" altLang="en-US">
                <a:solidFill>
                  <a:schemeClr val="bg1"/>
                </a:solidFill>
              </a:rPr>
              <a:t>– </a:t>
            </a:r>
            <a:r>
              <a:rPr lang="zh-CN" altLang="en-US">
                <a:solidFill>
                  <a:srgbClr val="FFFF00"/>
                </a:solidFill>
              </a:rPr>
              <a:t>其他因素</a:t>
            </a:r>
            <a:r>
              <a:rPr lang="zh-CN" altLang="en-US">
                <a:solidFill>
                  <a:schemeClr val="bg1"/>
                </a:solidFill>
              </a:rPr>
              <a:t>：包括了借款人的家属数量（不包括本人在内）</a:t>
            </a:r>
            <a:r>
              <a:rPr lang="zh-CN" altLang="en-US"/>
              <a:t>。</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3" y="0"/>
            <a:ext cx="12190593" cy="6858000"/>
          </a:xfrm>
          <a:prstGeom prst="rect">
            <a:avLst/>
          </a:prstGeom>
        </p:spPr>
      </p:pic>
      <p:sp>
        <p:nvSpPr>
          <p:cNvPr id="6" name="矩形 5"/>
          <p:cNvSpPr/>
          <p:nvPr/>
        </p:nvSpPr>
        <p:spPr>
          <a:xfrm>
            <a:off x="15875" y="0"/>
            <a:ext cx="12192000" cy="6858000"/>
          </a:xfrm>
          <a:prstGeom prst="rect">
            <a:avLst/>
          </a:prstGeom>
          <a:gradFill>
            <a:gsLst>
              <a:gs pos="0">
                <a:schemeClr val="tx1">
                  <a:lumMod val="95000"/>
                  <a:lumOff val="5000"/>
                </a:schemeClr>
              </a:gs>
              <a:gs pos="31000">
                <a:schemeClr val="tx1">
                  <a:lumMod val="95000"/>
                  <a:lumOff val="5000"/>
                  <a:alpha val="86000"/>
                </a:schemeClr>
              </a:gs>
              <a:gs pos="64000">
                <a:schemeClr val="tx1">
                  <a:lumMod val="95000"/>
                  <a:lumOff val="5000"/>
                  <a:alpha val="98000"/>
                </a:schemeClr>
              </a:gs>
              <a:gs pos="100000">
                <a:schemeClr val="tx1">
                  <a:lumMod val="95000"/>
                  <a:lumOff val="5000"/>
                  <a:alpha val="5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aphicFrame>
        <p:nvGraphicFramePr>
          <p:cNvPr id="23" name="2D Pie Chart"/>
          <p:cNvGraphicFramePr/>
          <p:nvPr/>
        </p:nvGraphicFramePr>
        <p:xfrm>
          <a:off x="15875" y="1089025"/>
          <a:ext cx="5518150" cy="4679950"/>
        </p:xfrm>
        <a:graphic>
          <a:graphicData uri="http://schemas.openxmlformats.org/drawingml/2006/chart">
            <c:chart xmlns:c="http://schemas.openxmlformats.org/drawingml/2006/chart" xmlns:r="http://schemas.openxmlformats.org/officeDocument/2006/relationships" r:id="rId3"/>
          </a:graphicData>
        </a:graphic>
      </p:graphicFrame>
      <p:sp>
        <p:nvSpPr>
          <p:cNvPr id="63" name="SPECIAL CHART ANALYSIS…"/>
          <p:cNvSpPr txBox="1"/>
          <p:nvPr/>
        </p:nvSpPr>
        <p:spPr>
          <a:xfrm>
            <a:off x="9082009" y="5665450"/>
            <a:ext cx="1259840" cy="230505"/>
          </a:xfrm>
          <a:prstGeom prst="rect">
            <a:avLst/>
          </a:prstGeom>
          <a:ln w="12700">
            <a:miter lim="400000"/>
          </a:ln>
        </p:spPr>
        <p:txBody>
          <a:bodyPr wrap="none" lIns="0" tIns="0" rIns="0" bIns="0">
            <a:spAutoFit/>
          </a:bodyPr>
          <a:lstStyle/>
          <a:p>
            <a:pPr algn="l">
              <a:lnSpc>
                <a:spcPct val="150000"/>
              </a:lnSpc>
              <a:defRPr sz="2000" b="0">
                <a:solidFill>
                  <a:srgbClr val="2C2E3C"/>
                </a:solidFill>
                <a:latin typeface="Lato Black" panose="020F0A02020204030203"/>
                <a:ea typeface="Lato Black" panose="020F0A02020204030203"/>
                <a:cs typeface="Lato Black" panose="020F0A02020204030203"/>
                <a:sym typeface="Lato Black" panose="020F0A02020204030203"/>
              </a:defRPr>
            </a:pPr>
            <a:r>
              <a:rPr sz="1000">
                <a:solidFill>
                  <a:schemeClr val="bg1"/>
                </a:solidFill>
                <a:latin typeface="Lato Black" panose="020F0A02020204030203"/>
                <a:ea typeface="Lato Black" panose="020F0A02020204030203"/>
                <a:cs typeface="Lato Black" panose="020F0A02020204030203"/>
                <a:sym typeface="Lato Black" panose="020F0A02020204030203"/>
              </a:rPr>
              <a:t>Data cleaning process</a:t>
            </a:r>
          </a:p>
        </p:txBody>
      </p:sp>
      <p:sp>
        <p:nvSpPr>
          <p:cNvPr id="64" name="TextBox 27"/>
          <p:cNvSpPr txBox="1"/>
          <p:nvPr/>
        </p:nvSpPr>
        <p:spPr>
          <a:xfrm>
            <a:off x="4038589" y="525610"/>
            <a:ext cx="4583062" cy="475615"/>
          </a:xfrm>
          <a:prstGeom prst="rect">
            <a:avLst/>
          </a:prstGeom>
          <a:noFill/>
        </p:spPr>
        <p:txBody>
          <a:bodyPr wrap="square" rtlCol="0">
            <a:spAutoFit/>
          </a:bodyPr>
          <a:lstStyle/>
          <a:p>
            <a:pPr algn="ctr">
              <a:lnSpc>
                <a:spcPts val="3000"/>
              </a:lnSpc>
            </a:pPr>
            <a:r>
              <a:rPr lang="zh-CN" altLang="en-US" sz="3200" b="1" i="1" dirty="0">
                <a:solidFill>
                  <a:schemeClr val="bg1"/>
                </a:solidFill>
                <a:latin typeface="Montserrat" panose="02000505000000020004" pitchFamily="50" charset="0"/>
                <a:ea typeface="宋体" panose="02010600030101010101" pitchFamily="2" charset="-122"/>
                <a:cs typeface="Lato" panose="020F0502020204030203" pitchFamily="34" charset="0"/>
              </a:rPr>
              <a:t>数据清洗流程图</a:t>
            </a:r>
          </a:p>
        </p:txBody>
      </p:sp>
      <p:sp>
        <p:nvSpPr>
          <p:cNvPr id="65" name="Rectangle 28"/>
          <p:cNvSpPr/>
          <p:nvPr/>
        </p:nvSpPr>
        <p:spPr>
          <a:xfrm>
            <a:off x="5106501" y="1138372"/>
            <a:ext cx="2447238" cy="260350"/>
          </a:xfrm>
          <a:prstGeom prst="rect">
            <a:avLst/>
          </a:prstGeom>
        </p:spPr>
        <p:txBody>
          <a:bodyPr wrap="square">
            <a:spAutoFit/>
          </a:bodyPr>
          <a:lstStyle/>
          <a:p>
            <a:pPr algn="ctr"/>
            <a:r>
              <a:rPr sz="1100">
                <a:solidFill>
                  <a:schemeClr val="bg1"/>
                </a:solidFill>
                <a:latin typeface="Lato Black" panose="020F0A02020204030203"/>
                <a:ea typeface="Lato Black" panose="020F0A02020204030203"/>
                <a:cs typeface="Lato Black" panose="020F0A02020204030203"/>
                <a:sym typeface="Lato Black" panose="020F0A02020204030203"/>
              </a:rPr>
              <a:t>Data cleaning proces</a:t>
            </a:r>
            <a:r>
              <a:rPr lang="en-US" sz="1100">
                <a:solidFill>
                  <a:schemeClr val="bg1"/>
                </a:solidFill>
                <a:latin typeface="Lato Black" panose="020F0A02020204030203"/>
                <a:ea typeface="Lato Black" panose="020F0A02020204030203"/>
                <a:cs typeface="Lato Black" panose="020F0A02020204030203"/>
                <a:sym typeface="Lato Black" panose="020F0A02020204030203"/>
              </a:rPr>
              <a:t>s</a:t>
            </a:r>
            <a:endParaRPr lang="en-US" sz="1100" spc="300" dirty="0">
              <a:solidFill>
                <a:schemeClr val="bg1"/>
              </a:solidFill>
              <a:latin typeface="Lato Black" panose="020F0A02020204030203"/>
              <a:ea typeface="Lato Black" panose="020F0A02020204030203"/>
              <a:cs typeface="Lato Black" panose="020F0A02020204030203"/>
              <a:sym typeface="Lato Black" panose="020F0A02020204030203"/>
            </a:endParaRPr>
          </a:p>
        </p:txBody>
      </p:sp>
      <p:sp>
        <p:nvSpPr>
          <p:cNvPr id="4" name="圆角矩形 3"/>
          <p:cNvSpPr/>
          <p:nvPr/>
        </p:nvSpPr>
        <p:spPr>
          <a:xfrm>
            <a:off x="3281680" y="1633855"/>
            <a:ext cx="5944870" cy="4134485"/>
          </a:xfrm>
          <a:prstGeom prst="roundRect">
            <a:avLst/>
          </a:prstGeom>
          <a:effectLst>
            <a:glow rad="7620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descr="1495e5b4603f53db2e38886a9fea968"/>
          <p:cNvPicPr>
            <a:picLocks noChangeAspect="1"/>
          </p:cNvPicPr>
          <p:nvPr/>
        </p:nvPicPr>
        <p:blipFill>
          <a:blip r:embed="rId4"/>
          <a:stretch>
            <a:fillRect/>
          </a:stretch>
        </p:blipFill>
        <p:spPr>
          <a:xfrm>
            <a:off x="3791585" y="1966247"/>
            <a:ext cx="5075555" cy="358076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3" y="0"/>
            <a:ext cx="12190593" cy="6858000"/>
          </a:xfrm>
          <a:prstGeom prst="rect">
            <a:avLst/>
          </a:prstGeom>
        </p:spPr>
      </p:pic>
      <p:sp>
        <p:nvSpPr>
          <p:cNvPr id="6" name="矩形 5"/>
          <p:cNvSpPr/>
          <p:nvPr/>
        </p:nvSpPr>
        <p:spPr>
          <a:xfrm>
            <a:off x="635" y="0"/>
            <a:ext cx="12192000" cy="6858000"/>
          </a:xfrm>
          <a:prstGeom prst="rect">
            <a:avLst/>
          </a:prstGeom>
          <a:gradFill>
            <a:gsLst>
              <a:gs pos="0">
                <a:schemeClr val="tx1">
                  <a:lumMod val="95000"/>
                  <a:lumOff val="5000"/>
                </a:schemeClr>
              </a:gs>
              <a:gs pos="100000">
                <a:schemeClr val="tx1">
                  <a:lumMod val="95000"/>
                  <a:lumOff val="5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3" name="文本框 2"/>
          <p:cNvSpPr txBox="1"/>
          <p:nvPr/>
        </p:nvSpPr>
        <p:spPr>
          <a:xfrm>
            <a:off x="5028565" y="695960"/>
            <a:ext cx="2344420" cy="460375"/>
          </a:xfrm>
          <a:prstGeom prst="rect">
            <a:avLst/>
          </a:prstGeom>
          <a:noFill/>
        </p:spPr>
        <p:txBody>
          <a:bodyPr wrap="square" rtlCol="0">
            <a:spAutoFit/>
          </a:bodyPr>
          <a:lstStyle/>
          <a:p>
            <a:pPr marL="0" marR="0" lvl="0" indent="0" algn="l" defTabSz="914400" rtl="0" fontAlgn="auto">
              <a:lnSpc>
                <a:spcPct val="100000"/>
              </a:lnSpc>
              <a:spcBef>
                <a:spcPts val="0"/>
              </a:spcBef>
              <a:spcAft>
                <a:spcPts val="0"/>
              </a:spcAft>
              <a:buClrTx/>
              <a:buSzTx/>
              <a:buFontTx/>
              <a:buNone/>
              <a:defRPr/>
            </a:pPr>
            <a:r>
              <a:rPr lang="en-US" altLang="zh-CN" sz="2000" b="1" noProof="0" dirty="0">
                <a:ln>
                  <a:noFill/>
                </a:ln>
                <a:solidFill>
                  <a:prstClr val="white"/>
                </a:solidFill>
                <a:effectLst/>
                <a:uLnTx/>
                <a:uFillTx/>
                <a:latin typeface="微软雅黑" panose="020B0503020204020204" pitchFamily="34" charset="-122"/>
                <a:ea typeface="微软雅黑" panose="020B0503020204020204" pitchFamily="34" charset="-122"/>
                <a:sym typeface="+mn-ea"/>
              </a:rPr>
              <a:t>  </a:t>
            </a:r>
            <a:r>
              <a:rPr lang="zh-CN" altLang="en-US" sz="2400" b="1" i="1" noProof="0" dirty="0">
                <a:ln>
                  <a:noFill/>
                </a:ln>
                <a:solidFill>
                  <a:prstClr val="white"/>
                </a:solidFill>
                <a:effectLst/>
                <a:uLnTx/>
                <a:uFillTx/>
                <a:latin typeface="微软雅黑" panose="020B0503020204020204" pitchFamily="34" charset="-122"/>
                <a:ea typeface="微软雅黑" panose="020B0503020204020204" pitchFamily="34" charset="-122"/>
                <a:sym typeface="+mn-ea"/>
              </a:rPr>
              <a:t>重复值处理</a:t>
            </a:r>
          </a:p>
        </p:txBody>
      </p:sp>
      <p:sp>
        <p:nvSpPr>
          <p:cNvPr id="2" name="文本框 1"/>
          <p:cNvSpPr txBox="1"/>
          <p:nvPr/>
        </p:nvSpPr>
        <p:spPr>
          <a:xfrm>
            <a:off x="1304925" y="1497330"/>
            <a:ext cx="9581515" cy="922020"/>
          </a:xfrm>
          <a:prstGeom prst="rect">
            <a:avLst/>
          </a:prstGeom>
          <a:noFill/>
        </p:spPr>
        <p:txBody>
          <a:bodyPr wrap="square" rtlCol="0">
            <a:spAutoFit/>
          </a:bodyPr>
          <a:lstStyle/>
          <a:p>
            <a:r>
              <a:rPr lang="zh-CN" altLang="en-US">
                <a:solidFill>
                  <a:schemeClr val="bg1"/>
                </a:solidFill>
              </a:rPr>
              <a:t>对于银行数据，有一个普遍的问题就是样本重复，有时候是认为输入重复，也可能是系统录入重复，总之我们需要对数据进行重复处理，我们用</a:t>
            </a:r>
            <a:r>
              <a:rPr lang="en-US" altLang="zh-CN">
                <a:solidFill>
                  <a:schemeClr val="bg1"/>
                </a:solidFill>
              </a:rPr>
              <a:t>pandas</a:t>
            </a:r>
            <a:r>
              <a:rPr lang="zh-CN" altLang="en-US">
                <a:solidFill>
                  <a:schemeClr val="bg1"/>
                </a:solidFill>
              </a:rPr>
              <a:t>处理重复值，为了方便观察，把其原数据（左表）与处理后的数据（右表）都制作成表格形式。</a:t>
            </a:r>
          </a:p>
        </p:txBody>
      </p:sp>
      <p:pic>
        <p:nvPicPr>
          <p:cNvPr id="4" name="图片 3" descr="重复"/>
          <p:cNvPicPr>
            <a:picLocks noChangeAspect="1"/>
          </p:cNvPicPr>
          <p:nvPr/>
        </p:nvPicPr>
        <p:blipFill>
          <a:blip r:embed="rId3"/>
          <a:stretch>
            <a:fillRect/>
          </a:stretch>
        </p:blipFill>
        <p:spPr>
          <a:xfrm>
            <a:off x="434340" y="2533650"/>
            <a:ext cx="5272405" cy="3390900"/>
          </a:xfrm>
          <a:prstGeom prst="rect">
            <a:avLst/>
          </a:prstGeom>
        </p:spPr>
      </p:pic>
      <p:pic>
        <p:nvPicPr>
          <p:cNvPr id="7" name="图片 6" descr="重复2"/>
          <p:cNvPicPr>
            <a:picLocks noChangeAspect="1"/>
          </p:cNvPicPr>
          <p:nvPr/>
        </p:nvPicPr>
        <p:blipFill>
          <a:blip r:embed="rId4"/>
          <a:stretch>
            <a:fillRect/>
          </a:stretch>
        </p:blipFill>
        <p:spPr>
          <a:xfrm>
            <a:off x="6115050" y="2533650"/>
            <a:ext cx="5514340" cy="33909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3" y="0"/>
            <a:ext cx="12190593" cy="6858000"/>
          </a:xfrm>
          <a:prstGeom prst="rect">
            <a:avLst/>
          </a:prstGeom>
        </p:spPr>
      </p:pic>
      <p:sp>
        <p:nvSpPr>
          <p:cNvPr id="3" name="文本框 2"/>
          <p:cNvSpPr txBox="1"/>
          <p:nvPr/>
        </p:nvSpPr>
        <p:spPr>
          <a:xfrm>
            <a:off x="4674235" y="725805"/>
            <a:ext cx="3024505" cy="460375"/>
          </a:xfrm>
          <a:prstGeom prst="rect">
            <a:avLst/>
          </a:prstGeom>
          <a:noFill/>
        </p:spPr>
        <p:txBody>
          <a:bodyPr wrap="square" rtlCol="0">
            <a:spAutoFit/>
          </a:bodyPr>
          <a:lstStyle/>
          <a:p>
            <a:pPr marL="0" marR="0" lvl="0" indent="0" algn="l" defTabSz="914400" rtl="0" fontAlgn="auto">
              <a:lnSpc>
                <a:spcPct val="100000"/>
              </a:lnSpc>
              <a:spcBef>
                <a:spcPts val="0"/>
              </a:spcBef>
              <a:spcAft>
                <a:spcPts val="0"/>
              </a:spcAft>
              <a:buClrTx/>
              <a:buSzTx/>
              <a:buFontTx/>
              <a:buNone/>
              <a:defRPr/>
            </a:pPr>
            <a:r>
              <a:rPr lang="en-US" altLang="zh-CN" sz="2400" b="1" i="1" noProof="0" dirty="0">
                <a:ln>
                  <a:noFill/>
                </a:ln>
                <a:solidFill>
                  <a:prstClr val="white"/>
                </a:solidFill>
                <a:effectLst/>
                <a:uLnTx/>
                <a:uFillTx/>
                <a:latin typeface="微软雅黑" panose="020B0503020204020204" pitchFamily="34" charset="-122"/>
                <a:ea typeface="微软雅黑" panose="020B0503020204020204" pitchFamily="34" charset="-122"/>
                <a:sym typeface="+mn-ea"/>
              </a:rPr>
              <a:t>     </a:t>
            </a:r>
            <a:r>
              <a:rPr lang="zh-CN" altLang="en-US" sz="2400" b="1" i="1" noProof="0" dirty="0">
                <a:ln>
                  <a:noFill/>
                </a:ln>
                <a:solidFill>
                  <a:prstClr val="white"/>
                </a:solidFill>
                <a:effectLst/>
                <a:uLnTx/>
                <a:uFillTx/>
                <a:latin typeface="微软雅黑" panose="020B0503020204020204" pitchFamily="34" charset="-122"/>
                <a:ea typeface="微软雅黑" panose="020B0503020204020204" pitchFamily="34" charset="-122"/>
                <a:sym typeface="+mn-ea"/>
              </a:rPr>
              <a:t>缺失值处理</a:t>
            </a:r>
          </a:p>
        </p:txBody>
      </p:sp>
      <p:sp>
        <p:nvSpPr>
          <p:cNvPr id="2" name="文本框 1"/>
          <p:cNvSpPr txBox="1"/>
          <p:nvPr/>
        </p:nvSpPr>
        <p:spPr>
          <a:xfrm>
            <a:off x="2835910" y="2280920"/>
            <a:ext cx="7017385" cy="706755"/>
          </a:xfrm>
          <a:prstGeom prst="rect">
            <a:avLst/>
          </a:prstGeom>
          <a:noFill/>
        </p:spPr>
        <p:txBody>
          <a:bodyPr wrap="square" rtlCol="0">
            <a:spAutoFit/>
          </a:bodyPr>
          <a:lstStyle/>
          <a:p>
            <a:r>
              <a:rPr lang="zh-CN" altLang="en-US" sz="2000">
                <a:solidFill>
                  <a:schemeClr val="bg1"/>
                </a:solidFill>
              </a:rPr>
              <a:t>有些信息因为无法获取、信息代价高、系统问题都有可能造成数据的缺失。这是一个数据处理普遍的问题。</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3" y="0"/>
            <a:ext cx="12190593" cy="6858000"/>
          </a:xfrm>
          <a:prstGeom prst="rect">
            <a:avLst/>
          </a:prstGeom>
        </p:spPr>
      </p:pic>
      <p:sp>
        <p:nvSpPr>
          <p:cNvPr id="6" name="矩形 5"/>
          <p:cNvSpPr/>
          <p:nvPr/>
        </p:nvSpPr>
        <p:spPr>
          <a:xfrm>
            <a:off x="-635" y="0"/>
            <a:ext cx="12192000" cy="6858000"/>
          </a:xfrm>
          <a:prstGeom prst="rect">
            <a:avLst/>
          </a:prstGeom>
          <a:gradFill>
            <a:gsLst>
              <a:gs pos="0">
                <a:schemeClr val="tx1">
                  <a:lumMod val="95000"/>
                  <a:lumOff val="5000"/>
                </a:schemeClr>
              </a:gs>
              <a:gs pos="100000">
                <a:schemeClr val="tx1">
                  <a:lumMod val="95000"/>
                  <a:lumOff val="5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accent2">
                  <a:lumMod val="40000"/>
                  <a:lumOff val="60000"/>
                </a:schemeClr>
              </a:solidFill>
              <a:effectLst>
                <a:outerShdw blurRad="50800" dist="38100" dir="2700000" algn="tl" rotWithShape="0">
                  <a:prstClr val="black">
                    <a:alpha val="40000"/>
                  </a:prstClr>
                </a:outerShdw>
              </a:effectLst>
              <a:uLnTx/>
              <a:uFillTx/>
              <a:latin typeface="等线" panose="02010600030101010101" charset="-122"/>
              <a:ea typeface="等线" panose="02010600030101010101" charset="-122"/>
              <a:cs typeface="+mn-cs"/>
            </a:endParaRPr>
          </a:p>
        </p:txBody>
      </p:sp>
      <p:sp>
        <p:nvSpPr>
          <p:cNvPr id="4" name="圆角矩形 3"/>
          <p:cNvSpPr/>
          <p:nvPr/>
        </p:nvSpPr>
        <p:spPr>
          <a:xfrm>
            <a:off x="874395" y="697865"/>
            <a:ext cx="10500360" cy="5883275"/>
          </a:xfrm>
          <a:prstGeom prst="roundRect">
            <a:avLst/>
          </a:prstGeom>
          <a:effectLst>
            <a:glow rad="596900">
              <a:srgbClr val="30BCF7">
                <a:alpha val="40000"/>
              </a:srgbClr>
            </a:glow>
            <a:reflection stA="0" endPos="650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圆角矩形 6"/>
          <p:cNvSpPr/>
          <p:nvPr/>
        </p:nvSpPr>
        <p:spPr>
          <a:xfrm>
            <a:off x="1657985" y="1270000"/>
            <a:ext cx="8933180" cy="4739005"/>
          </a:xfrm>
          <a:prstGeom prst="roundRect">
            <a:avLst/>
          </a:prstGeom>
          <a:effectLst>
            <a:glow rad="76200">
              <a:schemeClr val="accent5">
                <a:satMod val="175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pic>
        <p:nvPicPr>
          <p:cNvPr id="8" name="图片 7" descr="缺失1"/>
          <p:cNvPicPr>
            <a:picLocks noChangeAspect="1"/>
          </p:cNvPicPr>
          <p:nvPr/>
        </p:nvPicPr>
        <p:blipFill>
          <a:blip r:embed="rId3"/>
          <a:stretch>
            <a:fillRect/>
          </a:stretch>
        </p:blipFill>
        <p:spPr>
          <a:xfrm>
            <a:off x="2291080" y="976630"/>
            <a:ext cx="7607935" cy="5032375"/>
          </a:xfrm>
          <a:prstGeom prst="rect">
            <a:avLst/>
          </a:prstGeom>
        </p:spPr>
      </p:pic>
      <p:sp>
        <p:nvSpPr>
          <p:cNvPr id="11" name="文本框 10"/>
          <p:cNvSpPr txBox="1"/>
          <p:nvPr/>
        </p:nvSpPr>
        <p:spPr>
          <a:xfrm>
            <a:off x="5083175" y="52705"/>
            <a:ext cx="3217545" cy="645160"/>
          </a:xfrm>
          <a:prstGeom prst="rect">
            <a:avLst/>
          </a:prstGeom>
          <a:noFill/>
        </p:spPr>
        <p:txBody>
          <a:bodyPr wrap="square" rtlCol="0">
            <a:spAutoFit/>
          </a:bodyPr>
          <a:lstStyle/>
          <a:p>
            <a:r>
              <a:rPr lang="zh-CN" altLang="en-US" sz="3600">
                <a:solidFill>
                  <a:schemeClr val="accent2">
                    <a:lumMod val="75000"/>
                  </a:schemeClr>
                </a:solidFill>
                <a:latin typeface="STFangsong Regular" panose="02010600040101010101" charset="-122"/>
                <a:ea typeface="STFangsong Regular" panose="02010600040101010101" charset="-122"/>
              </a:rPr>
              <a:t>原始数据</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3" y="0"/>
            <a:ext cx="12190593" cy="6858000"/>
          </a:xfrm>
          <a:prstGeom prst="rect">
            <a:avLst/>
          </a:prstGeom>
        </p:spPr>
      </p:pic>
      <p:sp>
        <p:nvSpPr>
          <p:cNvPr id="6" name="矩形 5"/>
          <p:cNvSpPr/>
          <p:nvPr/>
        </p:nvSpPr>
        <p:spPr>
          <a:xfrm>
            <a:off x="-635" y="0"/>
            <a:ext cx="12192000" cy="6858000"/>
          </a:xfrm>
          <a:prstGeom prst="rect">
            <a:avLst/>
          </a:prstGeom>
          <a:gradFill>
            <a:gsLst>
              <a:gs pos="0">
                <a:schemeClr val="tx1">
                  <a:lumMod val="95000"/>
                  <a:lumOff val="5000"/>
                </a:schemeClr>
              </a:gs>
              <a:gs pos="100000">
                <a:schemeClr val="tx1">
                  <a:lumMod val="95000"/>
                  <a:lumOff val="5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等线" panose="02010600030101010101" charset="-122"/>
              <a:ea typeface="等线" panose="02010600030101010101" charset="-122"/>
              <a:cs typeface="+mn-cs"/>
            </a:endParaRPr>
          </a:p>
        </p:txBody>
      </p:sp>
      <p:sp>
        <p:nvSpPr>
          <p:cNvPr id="4" name="圆角矩形 3"/>
          <p:cNvSpPr/>
          <p:nvPr/>
        </p:nvSpPr>
        <p:spPr>
          <a:xfrm>
            <a:off x="874395" y="697865"/>
            <a:ext cx="10500360" cy="5883275"/>
          </a:xfrm>
          <a:prstGeom prst="roundRect">
            <a:avLst/>
          </a:prstGeom>
          <a:effectLst>
            <a:glow rad="596900">
              <a:srgbClr val="30BCF7">
                <a:alpha val="40000"/>
              </a:srgbClr>
            </a:glow>
            <a:reflection stA="0" endPos="650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圆角矩形 6"/>
          <p:cNvSpPr/>
          <p:nvPr/>
        </p:nvSpPr>
        <p:spPr>
          <a:xfrm>
            <a:off x="1657985" y="1270000"/>
            <a:ext cx="8933180" cy="4739005"/>
          </a:xfrm>
          <a:prstGeom prst="roundRect">
            <a:avLst/>
          </a:prstGeom>
          <a:effectLst>
            <a:glow rad="76200">
              <a:schemeClr val="accent5">
                <a:satMod val="175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pic>
        <p:nvPicPr>
          <p:cNvPr id="3" name="图片 2" descr="2 用均值填补numberofdependentts后"/>
          <p:cNvPicPr>
            <a:picLocks noChangeAspect="1"/>
          </p:cNvPicPr>
          <p:nvPr/>
        </p:nvPicPr>
        <p:blipFill>
          <a:blip r:embed="rId3"/>
          <a:stretch>
            <a:fillRect/>
          </a:stretch>
        </p:blipFill>
        <p:spPr>
          <a:xfrm>
            <a:off x="2227580" y="918210"/>
            <a:ext cx="7735570" cy="5090795"/>
          </a:xfrm>
          <a:prstGeom prst="rect">
            <a:avLst/>
          </a:prstGeom>
        </p:spPr>
      </p:pic>
      <p:sp>
        <p:nvSpPr>
          <p:cNvPr id="9" name="文本框 8"/>
          <p:cNvSpPr txBox="1"/>
          <p:nvPr/>
        </p:nvSpPr>
        <p:spPr>
          <a:xfrm>
            <a:off x="5260340" y="52705"/>
            <a:ext cx="3388360" cy="645160"/>
          </a:xfrm>
          <a:prstGeom prst="rect">
            <a:avLst/>
          </a:prstGeom>
          <a:noFill/>
        </p:spPr>
        <p:txBody>
          <a:bodyPr wrap="square" rtlCol="0">
            <a:spAutoFit/>
          </a:bodyPr>
          <a:lstStyle/>
          <a:p>
            <a:r>
              <a:rPr lang="zh-CN" altLang="en-US" sz="3600">
                <a:solidFill>
                  <a:schemeClr val="accent2">
                    <a:lumMod val="75000"/>
                  </a:schemeClr>
                </a:solidFill>
              </a:rPr>
              <a:t>均值填补</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3" y="0"/>
            <a:ext cx="12190593" cy="6858000"/>
          </a:xfrm>
          <a:prstGeom prst="rect">
            <a:avLst/>
          </a:prstGeom>
        </p:spPr>
      </p:pic>
      <p:sp>
        <p:nvSpPr>
          <p:cNvPr id="6" name="矩形 5"/>
          <p:cNvSpPr/>
          <p:nvPr/>
        </p:nvSpPr>
        <p:spPr>
          <a:xfrm>
            <a:off x="-635" y="0"/>
            <a:ext cx="12192000" cy="6858000"/>
          </a:xfrm>
          <a:prstGeom prst="rect">
            <a:avLst/>
          </a:prstGeom>
          <a:gradFill>
            <a:gsLst>
              <a:gs pos="0">
                <a:schemeClr val="tx1">
                  <a:lumMod val="95000"/>
                  <a:lumOff val="5000"/>
                </a:schemeClr>
              </a:gs>
              <a:gs pos="100000">
                <a:schemeClr val="tx1">
                  <a:lumMod val="95000"/>
                  <a:lumOff val="5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等线" panose="02010600030101010101" charset="-122"/>
              <a:ea typeface="等线" panose="02010600030101010101" charset="-122"/>
              <a:cs typeface="+mn-cs"/>
            </a:endParaRPr>
          </a:p>
        </p:txBody>
      </p:sp>
      <p:sp>
        <p:nvSpPr>
          <p:cNvPr id="4" name="圆角矩形 3"/>
          <p:cNvSpPr/>
          <p:nvPr/>
        </p:nvSpPr>
        <p:spPr>
          <a:xfrm>
            <a:off x="874395" y="697865"/>
            <a:ext cx="10500360" cy="5883275"/>
          </a:xfrm>
          <a:prstGeom prst="roundRect">
            <a:avLst/>
          </a:prstGeom>
          <a:effectLst>
            <a:glow rad="596900">
              <a:srgbClr val="30BCF7">
                <a:alpha val="40000"/>
              </a:srgbClr>
            </a:glow>
            <a:reflection stA="0" endPos="650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圆角矩形 6"/>
          <p:cNvSpPr/>
          <p:nvPr/>
        </p:nvSpPr>
        <p:spPr>
          <a:xfrm>
            <a:off x="1657985" y="1270000"/>
            <a:ext cx="8933180" cy="4739005"/>
          </a:xfrm>
          <a:prstGeom prst="roundRect">
            <a:avLst/>
          </a:prstGeom>
          <a:effectLst>
            <a:glow rad="76200">
              <a:schemeClr val="accent5">
                <a:satMod val="175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pic>
        <p:nvPicPr>
          <p:cNvPr id="2" name="图片 1" descr="3 用随机森林填补monthlyincome后"/>
          <p:cNvPicPr>
            <a:picLocks noChangeAspect="1"/>
          </p:cNvPicPr>
          <p:nvPr/>
        </p:nvPicPr>
        <p:blipFill>
          <a:blip r:embed="rId3"/>
          <a:stretch>
            <a:fillRect/>
          </a:stretch>
        </p:blipFill>
        <p:spPr>
          <a:xfrm>
            <a:off x="2259330" y="960120"/>
            <a:ext cx="7671435" cy="5048885"/>
          </a:xfrm>
          <a:prstGeom prst="rect">
            <a:avLst/>
          </a:prstGeom>
        </p:spPr>
      </p:pic>
      <p:sp>
        <p:nvSpPr>
          <p:cNvPr id="8" name="文本框 7"/>
          <p:cNvSpPr txBox="1"/>
          <p:nvPr/>
        </p:nvSpPr>
        <p:spPr>
          <a:xfrm>
            <a:off x="4587240" y="114300"/>
            <a:ext cx="3618230" cy="583565"/>
          </a:xfrm>
          <a:prstGeom prst="rect">
            <a:avLst/>
          </a:prstGeom>
          <a:noFill/>
        </p:spPr>
        <p:txBody>
          <a:bodyPr wrap="square" rtlCol="0">
            <a:spAutoFit/>
          </a:bodyPr>
          <a:lstStyle/>
          <a:p>
            <a:r>
              <a:rPr lang="zh-CN" altLang="en-US" sz="3200">
                <a:solidFill>
                  <a:schemeClr val="accent2">
                    <a:lumMod val="75000"/>
                  </a:schemeClr>
                </a:solidFill>
              </a:rPr>
              <a:t>随机森林填补后</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3" y="0"/>
            <a:ext cx="12190593" cy="6858000"/>
          </a:xfrm>
          <a:prstGeom prst="rect">
            <a:avLst/>
          </a:prstGeom>
        </p:spPr>
      </p:pic>
      <p:sp>
        <p:nvSpPr>
          <p:cNvPr id="6" name="矩形 5"/>
          <p:cNvSpPr/>
          <p:nvPr/>
        </p:nvSpPr>
        <p:spPr>
          <a:xfrm>
            <a:off x="0" y="0"/>
            <a:ext cx="12192000" cy="6858000"/>
          </a:xfrm>
          <a:prstGeom prst="rect">
            <a:avLst/>
          </a:prstGeom>
          <a:gradFill>
            <a:gsLst>
              <a:gs pos="43000">
                <a:srgbClr val="0D0D0D">
                  <a:alpha val="96000"/>
                </a:srgbClr>
              </a:gs>
              <a:gs pos="0">
                <a:schemeClr val="tx1">
                  <a:lumMod val="95000"/>
                  <a:lumOff val="5000"/>
                </a:schemeClr>
              </a:gs>
              <a:gs pos="100000">
                <a:schemeClr val="tx1">
                  <a:lumMod val="95000"/>
                  <a:lumOff val="5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nvGrpSpPr>
          <p:cNvPr id="10" name="组合 9"/>
          <p:cNvGrpSpPr/>
          <p:nvPr/>
        </p:nvGrpSpPr>
        <p:grpSpPr>
          <a:xfrm>
            <a:off x="1037746" y="938708"/>
            <a:ext cx="10116506" cy="3431430"/>
            <a:chOff x="1045525" y="39548"/>
            <a:chExt cx="10116506" cy="3431430"/>
          </a:xfrm>
        </p:grpSpPr>
        <p:sp>
          <p:nvSpPr>
            <p:cNvPr id="12" name="文本框 11"/>
            <p:cNvSpPr txBox="1"/>
            <p:nvPr/>
          </p:nvSpPr>
          <p:spPr>
            <a:xfrm>
              <a:off x="4451667" y="39548"/>
              <a:ext cx="3000376" cy="1107996"/>
            </a:xfrm>
            <a:prstGeom prst="rect">
              <a:avLst/>
            </a:prstGeom>
            <a:noFill/>
          </p:spPr>
          <p:txBody>
            <a:bodyPr wrap="square" rtlCol="0">
              <a:spAutoFit/>
            </a:bodyPr>
            <a:lstStyle/>
            <a:p>
              <a:pPr algn="ctr"/>
              <a:r>
                <a:rPr lang="zh-CN" altLang="en-US" sz="6600" b="1" dirty="0">
                  <a:solidFill>
                    <a:schemeClr val="bg1"/>
                  </a:solidFill>
                  <a:latin typeface="汉仪尚巍手书W" panose="00020600040101010101" pitchFamily="18" charset="-122"/>
                  <a:ea typeface="汉仪尚巍手书W" panose="00020600040101010101" pitchFamily="18" charset="-122"/>
                </a:rPr>
                <a:t>目录</a:t>
              </a:r>
            </a:p>
          </p:txBody>
        </p:sp>
        <p:sp>
          <p:nvSpPr>
            <p:cNvPr id="13" name="矩形 12"/>
            <p:cNvSpPr/>
            <p:nvPr/>
          </p:nvSpPr>
          <p:spPr>
            <a:xfrm>
              <a:off x="1828800" y="1772205"/>
              <a:ext cx="804862" cy="804862"/>
            </a:xfrm>
            <a:prstGeom prst="rect">
              <a:avLst/>
            </a:prstGeom>
            <a:noFill/>
            <a:ln>
              <a:solidFill>
                <a:srgbClr val="3A3EF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nvGrpSpPr>
            <p:cNvPr id="14" name="组合 13"/>
            <p:cNvGrpSpPr/>
            <p:nvPr/>
          </p:nvGrpSpPr>
          <p:grpSpPr>
            <a:xfrm>
              <a:off x="1819274" y="1834113"/>
              <a:ext cx="804862" cy="695324"/>
              <a:chOff x="1852613" y="1919288"/>
              <a:chExt cx="804862" cy="695324"/>
            </a:xfrm>
          </p:grpSpPr>
          <p:sp>
            <p:nvSpPr>
              <p:cNvPr id="35" name="文本框 34"/>
              <p:cNvSpPr txBox="1"/>
              <p:nvPr/>
            </p:nvSpPr>
            <p:spPr>
              <a:xfrm>
                <a:off x="1995488" y="1919288"/>
                <a:ext cx="447675" cy="523220"/>
              </a:xfrm>
              <a:prstGeom prst="rect">
                <a:avLst/>
              </a:prstGeom>
              <a:noFill/>
            </p:spPr>
            <p:txBody>
              <a:bodyPr wrap="square" rtlCol="0">
                <a:spAutoFit/>
              </a:bodyPr>
              <a:lstStyle/>
              <a:p>
                <a:r>
                  <a:rPr lang="zh-CN" altLang="en-US" sz="2800" b="1" dirty="0">
                    <a:solidFill>
                      <a:schemeClr val="bg1"/>
                    </a:solidFill>
                    <a:latin typeface="宋体" panose="02010600030101010101" pitchFamily="2" charset="-122"/>
                    <a:ea typeface="宋体" panose="02010600030101010101" pitchFamily="2" charset="-122"/>
                  </a:rPr>
                  <a:t>壹</a:t>
                </a:r>
              </a:p>
            </p:txBody>
          </p:sp>
          <p:sp>
            <p:nvSpPr>
              <p:cNvPr id="36" name="文本框 35"/>
              <p:cNvSpPr txBox="1"/>
              <p:nvPr/>
            </p:nvSpPr>
            <p:spPr>
              <a:xfrm>
                <a:off x="1852613" y="2368391"/>
                <a:ext cx="804862" cy="246221"/>
              </a:xfrm>
              <a:prstGeom prst="rect">
                <a:avLst/>
              </a:prstGeom>
              <a:noFill/>
            </p:spPr>
            <p:txBody>
              <a:bodyPr wrap="square" rtlCol="0">
                <a:spAutoFit/>
              </a:bodyPr>
              <a:lstStyle/>
              <a:p>
                <a:pPr algn="ctr"/>
                <a:r>
                  <a:rPr lang="en-US" altLang="zh-CN" sz="1000" dirty="0">
                    <a:solidFill>
                      <a:schemeClr val="bg1"/>
                    </a:solidFill>
                  </a:rPr>
                  <a:t>PART 01</a:t>
                </a:r>
                <a:endParaRPr lang="zh-CN" altLang="en-US" sz="1000" dirty="0">
                  <a:solidFill>
                    <a:schemeClr val="bg1"/>
                  </a:solidFill>
                </a:endParaRPr>
              </a:p>
            </p:txBody>
          </p:sp>
        </p:grpSp>
        <p:sp>
          <p:nvSpPr>
            <p:cNvPr id="15" name="文本框 14"/>
            <p:cNvSpPr txBox="1"/>
            <p:nvPr/>
          </p:nvSpPr>
          <p:spPr>
            <a:xfrm>
              <a:off x="1523998" y="2718393"/>
              <a:ext cx="1395414" cy="306705"/>
            </a:xfrm>
            <a:prstGeom prst="rect">
              <a:avLst/>
            </a:prstGeom>
            <a:noFill/>
          </p:spPr>
          <p:txBody>
            <a:bodyPr wrap="square" rtlCol="0">
              <a:spAutoFit/>
            </a:bodyPr>
            <a:lstStyle/>
            <a:p>
              <a:pPr algn="dist"/>
              <a:r>
                <a:rPr lang="zh-CN" altLang="en-US" sz="1400" b="1" dirty="0">
                  <a:solidFill>
                    <a:schemeClr val="bg1"/>
                  </a:solidFill>
                  <a:latin typeface="微软雅黑" panose="020B0503020204020204" pitchFamily="34" charset="-122"/>
                  <a:ea typeface="微软雅黑" panose="020B0503020204020204" pitchFamily="34" charset="-122"/>
                </a:rPr>
                <a:t>团队成员</a:t>
              </a:r>
            </a:p>
          </p:txBody>
        </p:sp>
        <p:sp>
          <p:nvSpPr>
            <p:cNvPr id="16" name="TextBox 75"/>
            <p:cNvSpPr txBox="1"/>
            <p:nvPr/>
          </p:nvSpPr>
          <p:spPr>
            <a:xfrm>
              <a:off x="1045525" y="3070928"/>
              <a:ext cx="2301242" cy="230505"/>
            </a:xfrm>
            <a:prstGeom prst="rect">
              <a:avLst/>
            </a:prstGeom>
            <a:noFill/>
          </p:spPr>
          <p:txBody>
            <a:bodyPr wrap="square" lIns="0" tIns="0" rIns="0" bIns="0" rtlCol="0">
              <a:spAutoFit/>
            </a:bodyPr>
            <a:lstStyle/>
            <a:p>
              <a:pPr algn="ctr">
                <a:lnSpc>
                  <a:spcPct val="150000"/>
                </a:lnSpc>
              </a:pPr>
              <a:r>
                <a:rPr altLang="zh-CN" sz="1000" dirty="0">
                  <a:solidFill>
                    <a:schemeClr val="bg1"/>
                  </a:solidFill>
                  <a:latin typeface="微软雅黑 Light" panose="020B0502040204020203" pitchFamily="34" charset="-122"/>
                  <a:ea typeface="微软雅黑 Light" panose="020B0502040204020203" pitchFamily="34" charset="-122"/>
                </a:rPr>
                <a:t>team members</a:t>
              </a:r>
            </a:p>
          </p:txBody>
        </p:sp>
        <p:sp>
          <p:nvSpPr>
            <p:cNvPr id="17" name="矩形 16"/>
            <p:cNvSpPr/>
            <p:nvPr/>
          </p:nvSpPr>
          <p:spPr>
            <a:xfrm>
              <a:off x="4433888" y="1772205"/>
              <a:ext cx="804862" cy="804862"/>
            </a:xfrm>
            <a:prstGeom prst="rect">
              <a:avLst/>
            </a:prstGeom>
            <a:noFill/>
            <a:ln>
              <a:solidFill>
                <a:srgbClr val="3A3EF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nvGrpSpPr>
            <p:cNvPr id="18" name="组合 17"/>
            <p:cNvGrpSpPr/>
            <p:nvPr/>
          </p:nvGrpSpPr>
          <p:grpSpPr>
            <a:xfrm>
              <a:off x="4424362" y="1834113"/>
              <a:ext cx="804862" cy="695324"/>
              <a:chOff x="1852613" y="1919288"/>
              <a:chExt cx="804862" cy="695324"/>
            </a:xfrm>
          </p:grpSpPr>
          <p:sp>
            <p:nvSpPr>
              <p:cNvPr id="33" name="文本框 32"/>
              <p:cNvSpPr txBox="1"/>
              <p:nvPr/>
            </p:nvSpPr>
            <p:spPr>
              <a:xfrm>
                <a:off x="1995488" y="1919288"/>
                <a:ext cx="447675" cy="523220"/>
              </a:xfrm>
              <a:prstGeom prst="rect">
                <a:avLst/>
              </a:prstGeom>
              <a:noFill/>
            </p:spPr>
            <p:txBody>
              <a:bodyPr wrap="square" rtlCol="0">
                <a:spAutoFit/>
              </a:bodyPr>
              <a:lstStyle/>
              <a:p>
                <a:r>
                  <a:rPr lang="zh-CN" altLang="en-US" sz="2800" b="1" dirty="0">
                    <a:solidFill>
                      <a:schemeClr val="bg1"/>
                    </a:solidFill>
                    <a:latin typeface="宋体" panose="02010600030101010101" pitchFamily="2" charset="-122"/>
                    <a:ea typeface="宋体" panose="02010600030101010101" pitchFamily="2" charset="-122"/>
                  </a:rPr>
                  <a:t>贰</a:t>
                </a:r>
              </a:p>
            </p:txBody>
          </p:sp>
          <p:sp>
            <p:nvSpPr>
              <p:cNvPr id="34" name="文本框 33"/>
              <p:cNvSpPr txBox="1"/>
              <p:nvPr/>
            </p:nvSpPr>
            <p:spPr>
              <a:xfrm>
                <a:off x="1852613" y="2368391"/>
                <a:ext cx="804862" cy="246221"/>
              </a:xfrm>
              <a:prstGeom prst="rect">
                <a:avLst/>
              </a:prstGeom>
              <a:noFill/>
            </p:spPr>
            <p:txBody>
              <a:bodyPr wrap="square" rtlCol="0">
                <a:spAutoFit/>
              </a:bodyPr>
              <a:lstStyle/>
              <a:p>
                <a:pPr algn="ctr"/>
                <a:r>
                  <a:rPr lang="en-US" altLang="zh-CN" sz="1000" dirty="0">
                    <a:solidFill>
                      <a:schemeClr val="bg1"/>
                    </a:solidFill>
                  </a:rPr>
                  <a:t>PART 02</a:t>
                </a:r>
                <a:endParaRPr lang="zh-CN" altLang="en-US" sz="1000" dirty="0">
                  <a:solidFill>
                    <a:schemeClr val="bg1"/>
                  </a:solidFill>
                </a:endParaRPr>
              </a:p>
            </p:txBody>
          </p:sp>
        </p:grpSp>
        <p:sp>
          <p:nvSpPr>
            <p:cNvPr id="19" name="文本框 18"/>
            <p:cNvSpPr txBox="1"/>
            <p:nvPr/>
          </p:nvSpPr>
          <p:spPr>
            <a:xfrm>
              <a:off x="4129086" y="2718393"/>
              <a:ext cx="1395414" cy="306705"/>
            </a:xfrm>
            <a:prstGeom prst="rect">
              <a:avLst/>
            </a:prstGeom>
            <a:noFill/>
          </p:spPr>
          <p:txBody>
            <a:bodyPr wrap="square" rtlCol="0">
              <a:spAutoFit/>
            </a:bodyPr>
            <a:lstStyle/>
            <a:p>
              <a:pPr algn="dist"/>
              <a:r>
                <a:rPr lang="zh-CN" altLang="en-US" sz="1400" b="1" dirty="0">
                  <a:solidFill>
                    <a:schemeClr val="bg1"/>
                  </a:solidFill>
                  <a:latin typeface="微软雅黑" panose="020B0503020204020204" pitchFamily="34" charset="-122"/>
                  <a:ea typeface="微软雅黑" panose="020B0503020204020204" pitchFamily="34" charset="-122"/>
                  <a:sym typeface="+mn-ea"/>
                </a:rPr>
                <a:t>项目背景意义</a:t>
              </a:r>
            </a:p>
          </p:txBody>
        </p:sp>
        <p:sp>
          <p:nvSpPr>
            <p:cNvPr id="20" name="TextBox 75"/>
            <p:cNvSpPr txBox="1"/>
            <p:nvPr/>
          </p:nvSpPr>
          <p:spPr>
            <a:xfrm>
              <a:off x="3650613" y="3070928"/>
              <a:ext cx="2301242" cy="230505"/>
            </a:xfrm>
            <a:prstGeom prst="rect">
              <a:avLst/>
            </a:prstGeom>
            <a:noFill/>
          </p:spPr>
          <p:txBody>
            <a:bodyPr wrap="square" lIns="0" tIns="0" rIns="0" bIns="0" rtlCol="0">
              <a:spAutoFit/>
            </a:bodyPr>
            <a:lstStyle/>
            <a:p>
              <a:pPr algn="ctr">
                <a:lnSpc>
                  <a:spcPct val="150000"/>
                </a:lnSpc>
              </a:pPr>
              <a:r>
                <a:rPr altLang="zh-CN" sz="1000" dirty="0">
                  <a:solidFill>
                    <a:schemeClr val="bg1"/>
                  </a:solidFill>
                  <a:latin typeface="微软雅黑 Light" panose="020B0502040204020203" pitchFamily="34" charset="-122"/>
                  <a:ea typeface="微软雅黑 Light" panose="020B0502040204020203" pitchFamily="34" charset="-122"/>
                </a:rPr>
                <a:t>Project background significance</a:t>
              </a:r>
            </a:p>
          </p:txBody>
        </p:sp>
        <p:sp>
          <p:nvSpPr>
            <p:cNvPr id="21" name="矩形 20"/>
            <p:cNvSpPr/>
            <p:nvPr/>
          </p:nvSpPr>
          <p:spPr>
            <a:xfrm>
              <a:off x="7038976" y="1772205"/>
              <a:ext cx="804862" cy="804862"/>
            </a:xfrm>
            <a:prstGeom prst="rect">
              <a:avLst/>
            </a:prstGeom>
            <a:noFill/>
            <a:ln>
              <a:solidFill>
                <a:srgbClr val="3A3EF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nvGrpSpPr>
            <p:cNvPr id="22" name="组合 21"/>
            <p:cNvGrpSpPr/>
            <p:nvPr/>
          </p:nvGrpSpPr>
          <p:grpSpPr>
            <a:xfrm>
              <a:off x="7029450" y="1834113"/>
              <a:ext cx="804862" cy="695324"/>
              <a:chOff x="1852613" y="1919288"/>
              <a:chExt cx="804862" cy="695324"/>
            </a:xfrm>
          </p:grpSpPr>
          <p:sp>
            <p:nvSpPr>
              <p:cNvPr id="31" name="文本框 30"/>
              <p:cNvSpPr txBox="1"/>
              <p:nvPr/>
            </p:nvSpPr>
            <p:spPr>
              <a:xfrm>
                <a:off x="1995488" y="1919288"/>
                <a:ext cx="447675" cy="523220"/>
              </a:xfrm>
              <a:prstGeom prst="rect">
                <a:avLst/>
              </a:prstGeom>
              <a:noFill/>
            </p:spPr>
            <p:txBody>
              <a:bodyPr wrap="square" rtlCol="0">
                <a:spAutoFit/>
              </a:bodyPr>
              <a:lstStyle/>
              <a:p>
                <a:r>
                  <a:rPr lang="zh-CN" altLang="en-US" sz="2800" b="1" dirty="0">
                    <a:solidFill>
                      <a:schemeClr val="bg1"/>
                    </a:solidFill>
                    <a:latin typeface="宋体" panose="02010600030101010101" pitchFamily="2" charset="-122"/>
                    <a:ea typeface="宋体" panose="02010600030101010101" pitchFamily="2" charset="-122"/>
                  </a:rPr>
                  <a:t>叁</a:t>
                </a:r>
              </a:p>
            </p:txBody>
          </p:sp>
          <p:sp>
            <p:nvSpPr>
              <p:cNvPr id="32" name="文本框 31"/>
              <p:cNvSpPr txBox="1"/>
              <p:nvPr/>
            </p:nvSpPr>
            <p:spPr>
              <a:xfrm>
                <a:off x="1852613" y="2368391"/>
                <a:ext cx="804862" cy="246221"/>
              </a:xfrm>
              <a:prstGeom prst="rect">
                <a:avLst/>
              </a:prstGeom>
              <a:noFill/>
            </p:spPr>
            <p:txBody>
              <a:bodyPr wrap="square" rtlCol="0">
                <a:spAutoFit/>
              </a:bodyPr>
              <a:lstStyle/>
              <a:p>
                <a:pPr algn="ctr"/>
                <a:r>
                  <a:rPr lang="en-US" altLang="zh-CN" sz="1000" dirty="0">
                    <a:solidFill>
                      <a:schemeClr val="bg1"/>
                    </a:solidFill>
                  </a:rPr>
                  <a:t>PART 03</a:t>
                </a:r>
                <a:endParaRPr lang="zh-CN" altLang="en-US" sz="1000" dirty="0">
                  <a:solidFill>
                    <a:schemeClr val="bg1"/>
                  </a:solidFill>
                </a:endParaRPr>
              </a:p>
            </p:txBody>
          </p:sp>
        </p:grpSp>
        <p:sp>
          <p:nvSpPr>
            <p:cNvPr id="23" name="文本框 22"/>
            <p:cNvSpPr txBox="1"/>
            <p:nvPr/>
          </p:nvSpPr>
          <p:spPr>
            <a:xfrm>
              <a:off x="6734174" y="2718393"/>
              <a:ext cx="1395414" cy="521970"/>
            </a:xfrm>
            <a:prstGeom prst="rect">
              <a:avLst/>
            </a:prstGeom>
            <a:noFill/>
          </p:spPr>
          <p:txBody>
            <a:bodyPr wrap="square" rtlCol="0">
              <a:spAutoFit/>
            </a:bodyPr>
            <a:lstStyle/>
            <a:p>
              <a:pPr algn="dist"/>
              <a:r>
                <a:rPr lang="zh-CN" altLang="en-US" sz="1400" b="1" dirty="0">
                  <a:solidFill>
                    <a:schemeClr val="bg1"/>
                  </a:solidFill>
                  <a:latin typeface="微软雅黑" panose="020B0503020204020204" pitchFamily="34" charset="-122"/>
                  <a:ea typeface="微软雅黑" panose="020B0503020204020204" pitchFamily="34" charset="-122"/>
                  <a:sym typeface="+mn-ea"/>
                </a:rPr>
                <a:t>作品分析及</a:t>
              </a:r>
            </a:p>
            <a:p>
              <a:pPr algn="dist"/>
              <a:r>
                <a:rPr lang="zh-CN" altLang="en-US" sz="1400" b="1" dirty="0">
                  <a:solidFill>
                    <a:schemeClr val="bg1"/>
                  </a:solidFill>
                  <a:latin typeface="微软雅黑" panose="020B0503020204020204" pitchFamily="34" charset="-122"/>
                  <a:ea typeface="微软雅黑" panose="020B0503020204020204" pitchFamily="34" charset="-122"/>
                  <a:sym typeface="+mn-ea"/>
                </a:rPr>
                <a:t>设计思路</a:t>
              </a:r>
              <a:endParaRPr lang="zh-CN" altLang="en-US" sz="1400" b="1" dirty="0">
                <a:solidFill>
                  <a:schemeClr val="bg1"/>
                </a:solidFill>
                <a:latin typeface="微软雅黑" panose="020B0503020204020204" pitchFamily="34" charset="-122"/>
                <a:ea typeface="微软雅黑" panose="020B0503020204020204" pitchFamily="34" charset="-122"/>
              </a:endParaRPr>
            </a:p>
          </p:txBody>
        </p:sp>
        <p:sp>
          <p:nvSpPr>
            <p:cNvPr id="24" name="TextBox 75"/>
            <p:cNvSpPr txBox="1"/>
            <p:nvPr/>
          </p:nvSpPr>
          <p:spPr>
            <a:xfrm>
              <a:off x="6246176" y="3240473"/>
              <a:ext cx="2301242" cy="230505"/>
            </a:xfrm>
            <a:prstGeom prst="rect">
              <a:avLst/>
            </a:prstGeom>
            <a:noFill/>
          </p:spPr>
          <p:txBody>
            <a:bodyPr wrap="square" lIns="0" tIns="0" rIns="0" bIns="0" rtlCol="0">
              <a:spAutoFit/>
            </a:bodyPr>
            <a:lstStyle/>
            <a:p>
              <a:pPr algn="ctr">
                <a:lnSpc>
                  <a:spcPct val="150000"/>
                </a:lnSpc>
              </a:pPr>
              <a:r>
                <a:rPr altLang="zh-CN" sz="1000" dirty="0">
                  <a:solidFill>
                    <a:schemeClr val="bg1"/>
                  </a:solidFill>
                  <a:latin typeface="微软雅黑 Light" panose="020B0502040204020203" pitchFamily="34" charset="-122"/>
                  <a:ea typeface="微软雅黑 Light" panose="020B0502040204020203" pitchFamily="34" charset="-122"/>
                </a:rPr>
                <a:t>Work analysis and design</a:t>
              </a:r>
            </a:p>
          </p:txBody>
        </p:sp>
        <p:sp>
          <p:nvSpPr>
            <p:cNvPr id="25" name="矩形 24"/>
            <p:cNvSpPr/>
            <p:nvPr/>
          </p:nvSpPr>
          <p:spPr>
            <a:xfrm>
              <a:off x="9644064" y="1772205"/>
              <a:ext cx="804862" cy="804862"/>
            </a:xfrm>
            <a:prstGeom prst="rect">
              <a:avLst/>
            </a:prstGeom>
            <a:noFill/>
            <a:ln>
              <a:solidFill>
                <a:srgbClr val="3A3EF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nvGrpSpPr>
            <p:cNvPr id="26" name="组合 25"/>
            <p:cNvGrpSpPr/>
            <p:nvPr/>
          </p:nvGrpSpPr>
          <p:grpSpPr>
            <a:xfrm>
              <a:off x="9634538" y="1834113"/>
              <a:ext cx="804862" cy="695324"/>
              <a:chOff x="1852613" y="1919288"/>
              <a:chExt cx="804862" cy="695324"/>
            </a:xfrm>
          </p:grpSpPr>
          <p:sp>
            <p:nvSpPr>
              <p:cNvPr id="29" name="文本框 28"/>
              <p:cNvSpPr txBox="1"/>
              <p:nvPr/>
            </p:nvSpPr>
            <p:spPr>
              <a:xfrm>
                <a:off x="1995488" y="1919288"/>
                <a:ext cx="447675" cy="523220"/>
              </a:xfrm>
              <a:prstGeom prst="rect">
                <a:avLst/>
              </a:prstGeom>
              <a:noFill/>
            </p:spPr>
            <p:txBody>
              <a:bodyPr wrap="square" rtlCol="0">
                <a:spAutoFit/>
              </a:bodyPr>
              <a:lstStyle/>
              <a:p>
                <a:r>
                  <a:rPr lang="zh-CN" altLang="en-US" sz="2800" b="1" dirty="0">
                    <a:solidFill>
                      <a:schemeClr val="bg1"/>
                    </a:solidFill>
                    <a:latin typeface="宋体" panose="02010600030101010101" pitchFamily="2" charset="-122"/>
                    <a:ea typeface="宋体" panose="02010600030101010101" pitchFamily="2" charset="-122"/>
                  </a:rPr>
                  <a:t>肆</a:t>
                </a:r>
              </a:p>
            </p:txBody>
          </p:sp>
          <p:sp>
            <p:nvSpPr>
              <p:cNvPr id="30" name="文本框 29"/>
              <p:cNvSpPr txBox="1"/>
              <p:nvPr/>
            </p:nvSpPr>
            <p:spPr>
              <a:xfrm>
                <a:off x="1852613" y="2368391"/>
                <a:ext cx="804862" cy="246221"/>
              </a:xfrm>
              <a:prstGeom prst="rect">
                <a:avLst/>
              </a:prstGeom>
              <a:noFill/>
            </p:spPr>
            <p:txBody>
              <a:bodyPr wrap="square" rtlCol="0">
                <a:spAutoFit/>
              </a:bodyPr>
              <a:lstStyle/>
              <a:p>
                <a:pPr algn="ctr"/>
                <a:r>
                  <a:rPr lang="en-US" altLang="zh-CN" sz="1000" dirty="0">
                    <a:solidFill>
                      <a:schemeClr val="bg1"/>
                    </a:solidFill>
                  </a:rPr>
                  <a:t>PART 04</a:t>
                </a:r>
                <a:endParaRPr lang="zh-CN" altLang="en-US" sz="1000" dirty="0">
                  <a:solidFill>
                    <a:schemeClr val="bg1"/>
                  </a:solidFill>
                </a:endParaRPr>
              </a:p>
            </p:txBody>
          </p:sp>
        </p:grpSp>
        <p:sp>
          <p:nvSpPr>
            <p:cNvPr id="27" name="文本框 26"/>
            <p:cNvSpPr txBox="1"/>
            <p:nvPr/>
          </p:nvSpPr>
          <p:spPr>
            <a:xfrm>
              <a:off x="9339262" y="2718393"/>
              <a:ext cx="1395414" cy="306705"/>
            </a:xfrm>
            <a:prstGeom prst="rect">
              <a:avLst/>
            </a:prstGeom>
            <a:noFill/>
          </p:spPr>
          <p:txBody>
            <a:bodyPr wrap="square" rtlCol="0">
              <a:spAutoFit/>
            </a:bodyPr>
            <a:lstStyle/>
            <a:p>
              <a:pPr algn="dist"/>
              <a:r>
                <a:rPr lang="zh-CN" altLang="en-US" sz="1400" b="1" dirty="0">
                  <a:solidFill>
                    <a:schemeClr val="bg1"/>
                  </a:solidFill>
                  <a:latin typeface="微软雅黑" panose="020B0503020204020204" pitchFamily="34" charset="-122"/>
                  <a:ea typeface="微软雅黑" panose="020B0503020204020204" pitchFamily="34" charset="-122"/>
                </a:rPr>
                <a:t>作品成果展示</a:t>
              </a:r>
            </a:p>
          </p:txBody>
        </p:sp>
        <p:sp>
          <p:nvSpPr>
            <p:cNvPr id="28" name="TextBox 75"/>
            <p:cNvSpPr txBox="1"/>
            <p:nvPr/>
          </p:nvSpPr>
          <p:spPr>
            <a:xfrm>
              <a:off x="8860789" y="3070928"/>
              <a:ext cx="2301242" cy="230505"/>
            </a:xfrm>
            <a:prstGeom prst="rect">
              <a:avLst/>
            </a:prstGeom>
            <a:noFill/>
          </p:spPr>
          <p:txBody>
            <a:bodyPr wrap="square" lIns="0" tIns="0" rIns="0" bIns="0" rtlCol="0">
              <a:spAutoFit/>
            </a:bodyPr>
            <a:lstStyle/>
            <a:p>
              <a:pPr algn="ctr">
                <a:lnSpc>
                  <a:spcPct val="150000"/>
                </a:lnSpc>
              </a:pPr>
              <a:r>
                <a:rPr altLang="zh-CN" sz="1000" dirty="0">
                  <a:solidFill>
                    <a:schemeClr val="bg1"/>
                  </a:solidFill>
                  <a:latin typeface="微软雅黑 Light" panose="020B0502040204020203" pitchFamily="34" charset="-122"/>
                  <a:ea typeface="微软雅黑 Light" panose="020B0502040204020203" pitchFamily="34" charset="-122"/>
                </a:rPr>
                <a:t>Exhibition of works</a:t>
              </a: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3" y="0"/>
            <a:ext cx="12190593" cy="6858000"/>
          </a:xfrm>
          <a:prstGeom prst="rect">
            <a:avLst/>
          </a:prstGeom>
        </p:spPr>
      </p:pic>
      <p:sp>
        <p:nvSpPr>
          <p:cNvPr id="3" name="文本框 2"/>
          <p:cNvSpPr txBox="1"/>
          <p:nvPr/>
        </p:nvSpPr>
        <p:spPr>
          <a:xfrm>
            <a:off x="4674235" y="725805"/>
            <a:ext cx="3024505" cy="460375"/>
          </a:xfrm>
          <a:prstGeom prst="rect">
            <a:avLst/>
          </a:prstGeom>
          <a:noFill/>
        </p:spPr>
        <p:txBody>
          <a:bodyPr wrap="square" rtlCol="0">
            <a:spAutoFit/>
          </a:bodyPr>
          <a:lstStyle/>
          <a:p>
            <a:pPr marL="0" marR="0" lvl="0" indent="0" algn="l" defTabSz="914400" rtl="0" fontAlgn="auto">
              <a:lnSpc>
                <a:spcPct val="100000"/>
              </a:lnSpc>
              <a:spcBef>
                <a:spcPts val="0"/>
              </a:spcBef>
              <a:spcAft>
                <a:spcPts val="0"/>
              </a:spcAft>
              <a:buClrTx/>
              <a:buSzTx/>
              <a:buFontTx/>
              <a:buNone/>
              <a:defRPr/>
            </a:pPr>
            <a:r>
              <a:rPr lang="en-US" altLang="zh-CN" sz="2400" b="1" i="1" noProof="0" dirty="0">
                <a:ln>
                  <a:noFill/>
                </a:ln>
                <a:solidFill>
                  <a:prstClr val="white"/>
                </a:solidFill>
                <a:effectLst/>
                <a:uLnTx/>
                <a:uFillTx/>
                <a:latin typeface="微软雅黑" panose="020B0503020204020204" pitchFamily="34" charset="-122"/>
                <a:ea typeface="微软雅黑" panose="020B0503020204020204" pitchFamily="34" charset="-122"/>
                <a:sym typeface="+mn-ea"/>
              </a:rPr>
              <a:t>     </a:t>
            </a:r>
            <a:r>
              <a:rPr lang="zh-CN" altLang="en-US" sz="2400" b="1" i="1" noProof="0" dirty="0">
                <a:ln>
                  <a:noFill/>
                </a:ln>
                <a:solidFill>
                  <a:prstClr val="white"/>
                </a:solidFill>
                <a:effectLst/>
                <a:uLnTx/>
                <a:uFillTx/>
                <a:latin typeface="微软雅黑" panose="020B0503020204020204" pitchFamily="34" charset="-122"/>
                <a:ea typeface="微软雅黑" panose="020B0503020204020204" pitchFamily="34" charset="-122"/>
                <a:sym typeface="+mn-ea"/>
              </a:rPr>
              <a:t>异常值处理</a:t>
            </a:r>
          </a:p>
        </p:txBody>
      </p:sp>
      <p:sp>
        <p:nvSpPr>
          <p:cNvPr id="2" name="文本框 1"/>
          <p:cNvSpPr txBox="1"/>
          <p:nvPr/>
        </p:nvSpPr>
        <p:spPr>
          <a:xfrm>
            <a:off x="2263140" y="2280920"/>
            <a:ext cx="7846060" cy="1014730"/>
          </a:xfrm>
          <a:prstGeom prst="rect">
            <a:avLst/>
          </a:prstGeom>
          <a:noFill/>
        </p:spPr>
        <p:txBody>
          <a:bodyPr wrap="square" rtlCol="0">
            <a:spAutoFit/>
          </a:bodyPr>
          <a:lstStyle/>
          <a:p>
            <a:r>
              <a:rPr lang="zh-CN" altLang="en-US" sz="2000">
                <a:solidFill>
                  <a:schemeClr val="bg1"/>
                </a:solidFill>
              </a:rPr>
              <a:t>通常情况下，银行数据因为人工录入，或者系统等各种问题，会产生一些远离数据集的极端数据，也称异常数据。异常数据会使得回归模拟的结果出现偏差，与现实不符的情况。</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3" y="0"/>
            <a:ext cx="12190593" cy="6858000"/>
          </a:xfrm>
          <a:prstGeom prst="rect">
            <a:avLst/>
          </a:prstGeom>
        </p:spPr>
      </p:pic>
      <p:sp>
        <p:nvSpPr>
          <p:cNvPr id="6" name="矩形 5"/>
          <p:cNvSpPr/>
          <p:nvPr/>
        </p:nvSpPr>
        <p:spPr>
          <a:xfrm>
            <a:off x="-635" y="36195"/>
            <a:ext cx="12192000" cy="6858000"/>
          </a:xfrm>
          <a:prstGeom prst="rect">
            <a:avLst/>
          </a:prstGeom>
          <a:gradFill>
            <a:gsLst>
              <a:gs pos="0">
                <a:schemeClr val="tx1">
                  <a:lumMod val="95000"/>
                  <a:lumOff val="5000"/>
                </a:schemeClr>
              </a:gs>
              <a:gs pos="31000">
                <a:schemeClr val="tx1">
                  <a:lumMod val="95000"/>
                  <a:lumOff val="5000"/>
                  <a:alpha val="86000"/>
                </a:schemeClr>
              </a:gs>
              <a:gs pos="64000">
                <a:schemeClr val="tx1">
                  <a:lumMod val="95000"/>
                  <a:lumOff val="5000"/>
                  <a:alpha val="98000"/>
                </a:schemeClr>
              </a:gs>
              <a:gs pos="100000">
                <a:schemeClr val="tx1">
                  <a:lumMod val="95000"/>
                  <a:lumOff val="5000"/>
                  <a:alpha val="5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32" name="TextBox 11"/>
          <p:cNvSpPr txBox="1"/>
          <p:nvPr/>
        </p:nvSpPr>
        <p:spPr>
          <a:xfrm>
            <a:off x="568325" y="4262120"/>
            <a:ext cx="3107690" cy="645160"/>
          </a:xfrm>
          <a:prstGeom prst="rect">
            <a:avLst/>
          </a:prstGeom>
          <a:noFill/>
        </p:spPr>
        <p:txBody>
          <a:bodyPr wrap="square" rtlCol="0">
            <a:spAutoFit/>
          </a:bodyPr>
          <a:lstStyle/>
          <a:p>
            <a:pPr algn="ctr"/>
            <a:r>
              <a:rPr lang="id-ID" i="1" dirty="0">
                <a:solidFill>
                  <a:prstClr val="white"/>
                </a:solidFill>
                <a:latin typeface="Lato Black" panose="020F0A02020204030203" pitchFamily="34" charset="0"/>
                <a:ea typeface="Lato Black" panose="020F0A02020204030203" pitchFamily="34" charset="0"/>
                <a:cs typeface="Lato Black" panose="020F0A02020204030203" pitchFamily="34" charset="0"/>
              </a:rPr>
              <a:t>NumberOfTime30-59DaysPastDueNotWorse</a:t>
            </a:r>
          </a:p>
        </p:txBody>
      </p:sp>
      <p:sp>
        <p:nvSpPr>
          <p:cNvPr id="35" name="Digital Experiences…"/>
          <p:cNvSpPr txBox="1"/>
          <p:nvPr/>
        </p:nvSpPr>
        <p:spPr>
          <a:xfrm>
            <a:off x="5186680" y="723265"/>
            <a:ext cx="3238500" cy="368935"/>
          </a:xfrm>
          <a:prstGeom prst="rect">
            <a:avLst/>
          </a:prstGeom>
          <a:ln w="38100">
            <a:noFill/>
            <a:miter lim="400000"/>
          </a:ln>
        </p:spPr>
        <p:txBody>
          <a:bodyPr wrap="square" lIns="0" tIns="0" rIns="0" bIns="0" anchor="b">
            <a:spAutoFit/>
          </a:bodyPr>
          <a:lstStyle/>
          <a:p>
            <a:pPr marL="0" marR="0" lvl="0" indent="0" algn="l" defTabSz="914400" rtl="0" fontAlgn="auto">
              <a:lnSpc>
                <a:spcPct val="100000"/>
              </a:lnSpc>
              <a:spcBef>
                <a:spcPts val="0"/>
              </a:spcBef>
              <a:spcAft>
                <a:spcPts val="0"/>
              </a:spcAft>
              <a:buClrTx/>
              <a:buSzTx/>
              <a:buFontTx/>
              <a:buNone/>
              <a:defRPr/>
            </a:pPr>
            <a:r>
              <a:rPr lang="zh-CN" altLang="en-US" sz="2400" b="1" i="1" noProof="0" dirty="0">
                <a:ln>
                  <a:noFill/>
                </a:ln>
                <a:solidFill>
                  <a:prstClr val="white"/>
                </a:solidFill>
                <a:effectLst/>
                <a:uLnTx/>
                <a:uFillTx/>
                <a:latin typeface="微软雅黑" panose="020B0503020204020204" pitchFamily="34" charset="-122"/>
                <a:ea typeface="微软雅黑" panose="020B0503020204020204" pitchFamily="34" charset="-122"/>
                <a:sym typeface="+mn-ea"/>
              </a:rPr>
              <a:t>异常值处理</a:t>
            </a:r>
            <a:endParaRPr lang="zh-CN" altLang="en-US" sz="2400" b="1" i="1" noProof="0" dirty="0">
              <a:ln>
                <a:noFill/>
              </a:ln>
              <a:solidFill>
                <a:prstClr val="white"/>
              </a:solidFill>
              <a:effectLst/>
              <a:uLnTx/>
              <a:uFillTx/>
              <a:latin typeface="微软雅黑" panose="020B0503020204020204" pitchFamily="34" charset="-122"/>
              <a:ea typeface="微软雅黑" panose="020B0503020204020204" pitchFamily="34" charset="-122"/>
              <a:cs typeface="Lato" panose="020F0502020204030203" pitchFamily="34" charset="0"/>
              <a:sym typeface="+mn-ea"/>
            </a:endParaRPr>
          </a:p>
        </p:txBody>
      </p:sp>
      <p:sp>
        <p:nvSpPr>
          <p:cNvPr id="37" name="TextBox 18"/>
          <p:cNvSpPr txBox="1"/>
          <p:nvPr/>
        </p:nvSpPr>
        <p:spPr>
          <a:xfrm>
            <a:off x="3813810" y="2340610"/>
            <a:ext cx="4128135" cy="645160"/>
          </a:xfrm>
          <a:prstGeom prst="rect">
            <a:avLst/>
          </a:prstGeom>
          <a:noFill/>
        </p:spPr>
        <p:txBody>
          <a:bodyPr wrap="square" rtlCol="0">
            <a:spAutoFit/>
          </a:bodyPr>
          <a:lstStyle/>
          <a:p>
            <a:pPr algn="ctr"/>
            <a:r>
              <a:rPr lang="id-ID" i="1" dirty="0">
                <a:solidFill>
                  <a:prstClr val="white"/>
                </a:solidFill>
                <a:latin typeface="Lato Black" panose="020F0A02020204030203" pitchFamily="34" charset="0"/>
                <a:ea typeface="Lato Black" panose="020F0A02020204030203" pitchFamily="34" charset="0"/>
                <a:cs typeface="Lato Black" panose="020F0A02020204030203" pitchFamily="34" charset="0"/>
              </a:rPr>
              <a:t>NumberOfTime60-89DaysPastDueNotWorse</a:t>
            </a:r>
          </a:p>
        </p:txBody>
      </p:sp>
      <p:sp>
        <p:nvSpPr>
          <p:cNvPr id="40" name="TextBox 21"/>
          <p:cNvSpPr txBox="1"/>
          <p:nvPr/>
        </p:nvSpPr>
        <p:spPr>
          <a:xfrm>
            <a:off x="8931910" y="4121150"/>
            <a:ext cx="2233295" cy="645160"/>
          </a:xfrm>
          <a:prstGeom prst="rect">
            <a:avLst/>
          </a:prstGeom>
          <a:noFill/>
        </p:spPr>
        <p:txBody>
          <a:bodyPr wrap="square" rtlCol="0">
            <a:spAutoFit/>
          </a:bodyPr>
          <a:lstStyle/>
          <a:p>
            <a:pPr algn="ctr"/>
            <a:r>
              <a:rPr lang="id-ID" i="1" dirty="0">
                <a:solidFill>
                  <a:prstClr val="white"/>
                </a:solidFill>
                <a:latin typeface="Lato Black" panose="020F0A02020204030203" pitchFamily="34" charset="0"/>
                <a:ea typeface="Lato Black" panose="020F0A02020204030203" pitchFamily="34" charset="0"/>
                <a:cs typeface="Lato Black" panose="020F0A02020204030203" pitchFamily="34" charset="0"/>
              </a:rPr>
              <a:t>NumberOfTimes90DaysLate </a:t>
            </a:r>
          </a:p>
        </p:txBody>
      </p:sp>
      <p:pic>
        <p:nvPicPr>
          <p:cNvPr id="2" name="图片 1" descr="1.1异常特征1 散点"/>
          <p:cNvPicPr>
            <a:picLocks noChangeAspect="1"/>
          </p:cNvPicPr>
          <p:nvPr/>
        </p:nvPicPr>
        <p:blipFill>
          <a:blip r:embed="rId3"/>
          <a:stretch>
            <a:fillRect/>
          </a:stretch>
        </p:blipFill>
        <p:spPr>
          <a:xfrm>
            <a:off x="57785" y="723265"/>
            <a:ext cx="4063365" cy="3050540"/>
          </a:xfrm>
          <a:prstGeom prst="rect">
            <a:avLst/>
          </a:prstGeom>
        </p:spPr>
      </p:pic>
      <p:pic>
        <p:nvPicPr>
          <p:cNvPr id="3" name="图片 2" descr="1.2异常特征2 散点"/>
          <p:cNvPicPr>
            <a:picLocks noChangeAspect="1"/>
          </p:cNvPicPr>
          <p:nvPr/>
        </p:nvPicPr>
        <p:blipFill>
          <a:blip r:embed="rId4"/>
          <a:stretch>
            <a:fillRect/>
          </a:stretch>
        </p:blipFill>
        <p:spPr>
          <a:xfrm>
            <a:off x="3774440" y="3441700"/>
            <a:ext cx="4167505" cy="2759075"/>
          </a:xfrm>
          <a:prstGeom prst="rect">
            <a:avLst/>
          </a:prstGeom>
        </p:spPr>
      </p:pic>
      <p:pic>
        <p:nvPicPr>
          <p:cNvPr id="4" name="图片 3" descr="1.3异常特征3 散点"/>
          <p:cNvPicPr>
            <a:picLocks noChangeAspect="1"/>
          </p:cNvPicPr>
          <p:nvPr/>
        </p:nvPicPr>
        <p:blipFill>
          <a:blip r:embed="rId5"/>
          <a:stretch>
            <a:fillRect/>
          </a:stretch>
        </p:blipFill>
        <p:spPr>
          <a:xfrm>
            <a:off x="7651115" y="892810"/>
            <a:ext cx="4353560" cy="288099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3" y="0"/>
            <a:ext cx="12190593" cy="6858000"/>
          </a:xfrm>
          <a:prstGeom prst="rect">
            <a:avLst/>
          </a:prstGeom>
        </p:spPr>
      </p:pic>
      <p:sp>
        <p:nvSpPr>
          <p:cNvPr id="6" name="矩形 5"/>
          <p:cNvSpPr/>
          <p:nvPr/>
        </p:nvSpPr>
        <p:spPr>
          <a:xfrm>
            <a:off x="-635" y="0"/>
            <a:ext cx="12192000" cy="6858000"/>
          </a:xfrm>
          <a:prstGeom prst="rect">
            <a:avLst/>
          </a:prstGeom>
          <a:gradFill>
            <a:gsLst>
              <a:gs pos="0">
                <a:schemeClr val="tx1">
                  <a:lumMod val="95000"/>
                  <a:lumOff val="5000"/>
                </a:schemeClr>
              </a:gs>
              <a:gs pos="31000">
                <a:schemeClr val="tx1">
                  <a:lumMod val="95000"/>
                  <a:lumOff val="5000"/>
                  <a:alpha val="86000"/>
                </a:schemeClr>
              </a:gs>
              <a:gs pos="64000">
                <a:schemeClr val="tx1">
                  <a:lumMod val="95000"/>
                  <a:lumOff val="5000"/>
                  <a:alpha val="98000"/>
                </a:schemeClr>
              </a:gs>
              <a:gs pos="100000">
                <a:schemeClr val="tx1">
                  <a:lumMod val="95000"/>
                  <a:lumOff val="5000"/>
                  <a:alpha val="5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32" name="TextBox 11"/>
          <p:cNvSpPr txBox="1"/>
          <p:nvPr/>
        </p:nvSpPr>
        <p:spPr>
          <a:xfrm>
            <a:off x="2078990" y="5363845"/>
            <a:ext cx="3107690" cy="368300"/>
          </a:xfrm>
          <a:prstGeom prst="rect">
            <a:avLst/>
          </a:prstGeom>
          <a:noFill/>
        </p:spPr>
        <p:txBody>
          <a:bodyPr wrap="square" rtlCol="0">
            <a:spAutoFit/>
          </a:bodyPr>
          <a:lstStyle/>
          <a:p>
            <a:pPr algn="ctr"/>
            <a:r>
              <a:rPr lang="id-ID" i="1" dirty="0">
                <a:solidFill>
                  <a:prstClr val="white"/>
                </a:solidFill>
                <a:latin typeface="Lato Black" panose="020F0A02020204030203" pitchFamily="34" charset="0"/>
                <a:ea typeface="Lato Black" panose="020F0A02020204030203" pitchFamily="34" charset="0"/>
                <a:cs typeface="Lato Black" panose="020F0A02020204030203" pitchFamily="34" charset="0"/>
              </a:rPr>
              <a:t>异常高值中</a:t>
            </a:r>
            <a:r>
              <a:rPr lang="zh-CN" altLang="id-ID" i="1" dirty="0">
                <a:solidFill>
                  <a:srgbClr val="FF0000"/>
                </a:solidFill>
                <a:latin typeface="Lato Black" panose="020F0A02020204030203" pitchFamily="34" charset="0"/>
                <a:ea typeface="Lato Black" panose="020F0A02020204030203" pitchFamily="34" charset="0"/>
                <a:cs typeface="Lato Black" panose="020F0A02020204030203" pitchFamily="34" charset="0"/>
              </a:rPr>
              <a:t>违约人数</a:t>
            </a:r>
            <a:r>
              <a:rPr lang="id-ID" i="1" dirty="0">
                <a:solidFill>
                  <a:prstClr val="white"/>
                </a:solidFill>
                <a:latin typeface="Lato Black" panose="020F0A02020204030203" pitchFamily="34" charset="0"/>
                <a:ea typeface="Lato Black" panose="020F0A02020204030203" pitchFamily="34" charset="0"/>
                <a:cs typeface="Lato Black" panose="020F0A02020204030203" pitchFamily="34" charset="0"/>
              </a:rPr>
              <a:t>的分布</a:t>
            </a:r>
          </a:p>
        </p:txBody>
      </p:sp>
      <p:sp>
        <p:nvSpPr>
          <p:cNvPr id="35" name="Digital Experiences…"/>
          <p:cNvSpPr txBox="1"/>
          <p:nvPr/>
        </p:nvSpPr>
        <p:spPr>
          <a:xfrm>
            <a:off x="5383530" y="738505"/>
            <a:ext cx="3238500" cy="368935"/>
          </a:xfrm>
          <a:prstGeom prst="rect">
            <a:avLst/>
          </a:prstGeom>
          <a:ln w="38100">
            <a:noFill/>
            <a:miter lim="400000"/>
          </a:ln>
        </p:spPr>
        <p:txBody>
          <a:bodyPr wrap="square" lIns="0" tIns="0" rIns="0" bIns="0" anchor="b">
            <a:spAutoFit/>
          </a:bodyPr>
          <a:lstStyle/>
          <a:p>
            <a:pPr marL="0" marR="0" lvl="0" indent="0" algn="l" defTabSz="914400" rtl="0" fontAlgn="auto">
              <a:lnSpc>
                <a:spcPct val="100000"/>
              </a:lnSpc>
              <a:spcBef>
                <a:spcPts val="0"/>
              </a:spcBef>
              <a:spcAft>
                <a:spcPts val="0"/>
              </a:spcAft>
              <a:buClrTx/>
              <a:buSzTx/>
              <a:buFontTx/>
              <a:buNone/>
              <a:defRPr/>
            </a:pPr>
            <a:r>
              <a:rPr lang="zh-CN" altLang="en-US" sz="2400" b="1" i="1" noProof="0" dirty="0">
                <a:ln>
                  <a:noFill/>
                </a:ln>
                <a:solidFill>
                  <a:prstClr val="white"/>
                </a:solidFill>
                <a:effectLst/>
                <a:uLnTx/>
                <a:uFillTx/>
                <a:latin typeface="微软雅黑" panose="020B0503020204020204" pitchFamily="34" charset="-122"/>
                <a:ea typeface="微软雅黑" panose="020B0503020204020204" pitchFamily="34" charset="-122"/>
                <a:sym typeface="+mn-ea"/>
              </a:rPr>
              <a:t>异常值处理</a:t>
            </a:r>
            <a:endParaRPr lang="zh-CN" altLang="en-US" sz="2400" b="1" i="1" noProof="0" dirty="0">
              <a:ln>
                <a:noFill/>
              </a:ln>
              <a:solidFill>
                <a:prstClr val="white"/>
              </a:solidFill>
              <a:effectLst/>
              <a:uLnTx/>
              <a:uFillTx/>
              <a:latin typeface="微软雅黑" panose="020B0503020204020204" pitchFamily="34" charset="-122"/>
              <a:ea typeface="微软雅黑" panose="020B0503020204020204" pitchFamily="34" charset="-122"/>
              <a:cs typeface="Lato" panose="020F0502020204030203" pitchFamily="34" charset="0"/>
              <a:sym typeface="+mn-ea"/>
            </a:endParaRPr>
          </a:p>
        </p:txBody>
      </p:sp>
      <p:sp>
        <p:nvSpPr>
          <p:cNvPr id="40" name="TextBox 21"/>
          <p:cNvSpPr txBox="1"/>
          <p:nvPr/>
        </p:nvSpPr>
        <p:spPr>
          <a:xfrm>
            <a:off x="7348855" y="5225415"/>
            <a:ext cx="3409315" cy="645160"/>
          </a:xfrm>
          <a:prstGeom prst="rect">
            <a:avLst/>
          </a:prstGeom>
          <a:noFill/>
        </p:spPr>
        <p:txBody>
          <a:bodyPr wrap="square" rtlCol="0">
            <a:spAutoFit/>
          </a:bodyPr>
          <a:lstStyle/>
          <a:p>
            <a:pPr algn="ctr"/>
            <a:r>
              <a:rPr lang="id-ID" i="1" dirty="0">
                <a:solidFill>
                  <a:prstClr val="white"/>
                </a:solidFill>
                <a:latin typeface="Lato Black" panose="020F0A02020204030203" pitchFamily="34" charset="0"/>
                <a:ea typeface="Lato Black" panose="020F0A02020204030203" pitchFamily="34" charset="0"/>
                <a:cs typeface="Lato Black" panose="020F0A02020204030203" pitchFamily="34" charset="0"/>
              </a:rPr>
              <a:t>异常数据和正常数据在</a:t>
            </a:r>
            <a:r>
              <a:rPr lang="zh-CN" altLang="id-ID" i="1" dirty="0">
                <a:solidFill>
                  <a:srgbClr val="FF0000"/>
                </a:solidFill>
                <a:latin typeface="Lato Black" panose="020F0A02020204030203" pitchFamily="34" charset="0"/>
                <a:ea typeface="Lato Black" panose="020F0A02020204030203" pitchFamily="34" charset="0"/>
                <a:cs typeface="Lato Black" panose="020F0A02020204030203" pitchFamily="34" charset="0"/>
              </a:rPr>
              <a:t>月收入</a:t>
            </a:r>
            <a:r>
              <a:rPr lang="id-ID" i="1" dirty="0">
                <a:solidFill>
                  <a:prstClr val="white"/>
                </a:solidFill>
                <a:latin typeface="Lato Black" panose="020F0A02020204030203" pitchFamily="34" charset="0"/>
                <a:ea typeface="Lato Black" panose="020F0A02020204030203" pitchFamily="34" charset="0"/>
                <a:cs typeface="Lato Black" panose="020F0A02020204030203" pitchFamily="34" charset="0"/>
              </a:rPr>
              <a:t>上面分布的区别</a:t>
            </a:r>
          </a:p>
        </p:txBody>
      </p:sp>
      <p:pic>
        <p:nvPicPr>
          <p:cNvPr id="7" name="图片 6" descr="2 异常高值中年龄的分布"/>
          <p:cNvPicPr>
            <a:picLocks noChangeAspect="1"/>
          </p:cNvPicPr>
          <p:nvPr/>
        </p:nvPicPr>
        <p:blipFill>
          <a:blip r:embed="rId3"/>
          <a:stretch>
            <a:fillRect/>
          </a:stretch>
        </p:blipFill>
        <p:spPr>
          <a:xfrm>
            <a:off x="1042670" y="2065020"/>
            <a:ext cx="4862830" cy="2937510"/>
          </a:xfrm>
          <a:prstGeom prst="rect">
            <a:avLst/>
          </a:prstGeom>
        </p:spPr>
      </p:pic>
      <p:pic>
        <p:nvPicPr>
          <p:cNvPr id="8" name="图片 7" descr="3 异常数据和正常数据在income上面分布的区别"/>
          <p:cNvPicPr>
            <a:picLocks noChangeAspect="1"/>
          </p:cNvPicPr>
          <p:nvPr/>
        </p:nvPicPr>
        <p:blipFill>
          <a:blip r:embed="rId4"/>
          <a:stretch>
            <a:fillRect/>
          </a:stretch>
        </p:blipFill>
        <p:spPr>
          <a:xfrm>
            <a:off x="6517005" y="2065020"/>
            <a:ext cx="4852670" cy="293814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3" y="0"/>
            <a:ext cx="12190593" cy="6858000"/>
          </a:xfrm>
          <a:prstGeom prst="rect">
            <a:avLst/>
          </a:prstGeom>
        </p:spPr>
      </p:pic>
      <p:sp>
        <p:nvSpPr>
          <p:cNvPr id="6" name="矩形 5"/>
          <p:cNvSpPr/>
          <p:nvPr/>
        </p:nvSpPr>
        <p:spPr>
          <a:xfrm>
            <a:off x="0" y="0"/>
            <a:ext cx="12192000" cy="6858000"/>
          </a:xfrm>
          <a:prstGeom prst="rect">
            <a:avLst/>
          </a:prstGeom>
          <a:gradFill>
            <a:gsLst>
              <a:gs pos="0">
                <a:schemeClr val="tx1">
                  <a:lumMod val="95000"/>
                  <a:lumOff val="5000"/>
                </a:schemeClr>
              </a:gs>
              <a:gs pos="31000">
                <a:schemeClr val="tx1">
                  <a:lumMod val="95000"/>
                  <a:lumOff val="5000"/>
                  <a:alpha val="94000"/>
                </a:schemeClr>
              </a:gs>
              <a:gs pos="64000">
                <a:schemeClr val="tx1">
                  <a:lumMod val="95000"/>
                  <a:lumOff val="5000"/>
                  <a:alpha val="98000"/>
                </a:schemeClr>
              </a:gs>
              <a:gs pos="100000">
                <a:schemeClr val="tx1">
                  <a:lumMod val="95000"/>
                  <a:lumOff val="5000"/>
                  <a:alpha val="5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3" name="矩形 2"/>
          <p:cNvSpPr>
            <a:spLocks noChangeAspect="1"/>
          </p:cNvSpPr>
          <p:nvPr/>
        </p:nvSpPr>
        <p:spPr>
          <a:xfrm>
            <a:off x="5068887" y="0"/>
            <a:ext cx="7123113" cy="6866962"/>
          </a:xfrm>
          <a:prstGeom prst="rect">
            <a:avLst/>
          </a:prstGeom>
          <a:blipFill dpi="0" rotWithShape="1">
            <a:blip r:embed="rId3"/>
            <a:srcRect/>
            <a:stretch>
              <a:fillRect l="-44606"/>
            </a:stretch>
          </a:blipFill>
          <a:ln w="12700" cap="flat" cmpd="sng" algn="ctr">
            <a:noFill/>
            <a:prstDash val="solid"/>
            <a:miter lim="800000"/>
          </a:ln>
          <a:effectLst/>
          <a:extLst>
            <a:ext uri="{91240B29-F687-4F45-9708-019B960494DF}">
              <a14:hiddenLine xmlns:a14="http://schemas.microsoft.com/office/drawing/2010/main" w="12700">
                <a:solidFill>
                  <a:schemeClr val="dk1"/>
                </a:solidFill>
                <a:prstDash val="solid"/>
                <a:miter lim="800000"/>
                <a:headEnd/>
                <a:tailEnd/>
              </a14:hiddenLine>
            </a:ext>
          </a:extLst>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1" name="Rectangle 5"/>
          <p:cNvSpPr/>
          <p:nvPr/>
        </p:nvSpPr>
        <p:spPr>
          <a:xfrm>
            <a:off x="5068254" y="0"/>
            <a:ext cx="7123112" cy="6858000"/>
          </a:xfrm>
          <a:prstGeom prst="rect">
            <a:avLst/>
          </a:prstGeom>
          <a:solidFill>
            <a:srgbClr val="0D2B54">
              <a:alpha val="7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 name="Rectangle 4"/>
          <p:cNvSpPr/>
          <p:nvPr/>
        </p:nvSpPr>
        <p:spPr>
          <a:xfrm>
            <a:off x="1867437" y="1748835"/>
            <a:ext cx="3825025" cy="1886386"/>
          </a:xfrm>
          <a:prstGeom prst="rect">
            <a:avLst/>
          </a:prstGeom>
          <a:noFill/>
          <a:ln w="76200" cap="flat" cmpd="sng" algn="ctr">
            <a:solidFill>
              <a:srgbClr val="3A3EF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 name="Digital Experiences…"/>
          <p:cNvSpPr txBox="1"/>
          <p:nvPr/>
        </p:nvSpPr>
        <p:spPr>
          <a:xfrm>
            <a:off x="1175367" y="2636108"/>
            <a:ext cx="4240395" cy="615315"/>
          </a:xfrm>
          <a:prstGeom prst="rect">
            <a:avLst/>
          </a:prstGeom>
          <a:ln w="12700">
            <a:miter lim="400000"/>
          </a:ln>
        </p:spPr>
        <p:txBody>
          <a:bodyPr wrap="square" lIns="0" tIns="0" rIns="0" bIns="0" anchor="b">
            <a:spAutoFit/>
          </a:bodyPr>
          <a:lstStyle/>
          <a:p>
            <a:pPr algn="r">
              <a:defRPr sz="4800" b="0">
                <a:solidFill>
                  <a:srgbClr val="30353E"/>
                </a:solidFill>
                <a:latin typeface="Roboto Bold"/>
                <a:ea typeface="Roboto Bold"/>
                <a:cs typeface="Roboto Bold"/>
                <a:sym typeface="Roboto Bold"/>
              </a:defRPr>
            </a:pPr>
            <a:r>
              <a:rPr lang="zh-CN" altLang="id-ID" sz="4000" b="1" dirty="0">
                <a:solidFill>
                  <a:prstClr val="white"/>
                </a:solidFill>
                <a:latin typeface="Montserrat" panose="02000505000000020004" pitchFamily="50" charset="0"/>
                <a:ea typeface="Lato" panose="020F0502020204030203" pitchFamily="34" charset="0"/>
                <a:cs typeface="Lato" panose="020F0502020204030203" pitchFamily="34" charset="0"/>
                <a:sym typeface="Roboto Bold"/>
              </a:rPr>
              <a:t>特征工程</a:t>
            </a:r>
          </a:p>
        </p:txBody>
      </p:sp>
      <p:sp>
        <p:nvSpPr>
          <p:cNvPr id="14" name="Shape 705"/>
          <p:cNvSpPr/>
          <p:nvPr/>
        </p:nvSpPr>
        <p:spPr>
          <a:xfrm>
            <a:off x="6564165" y="1781949"/>
            <a:ext cx="823143" cy="823143"/>
          </a:xfrm>
          <a:prstGeom prst="ellipse">
            <a:avLst/>
          </a:prstGeom>
          <a:solidFill>
            <a:sysClr val="window" lastClr="FFFFFF"/>
          </a:solidFill>
          <a:ln w="12700">
            <a:miter lim="400000"/>
          </a:ln>
        </p:spPr>
        <p:txBody>
          <a:bodyPr lIns="22860" rIns="22860" anchor="ctr"/>
          <a:lstStyle/>
          <a:p>
            <a:pPr marL="0" marR="0" lvl="0" indent="0" defTabSz="914400" eaLnBrk="1" fontAlgn="auto" latinLnBrk="0" hangingPunct="1">
              <a:lnSpc>
                <a:spcPct val="100000"/>
              </a:lnSpc>
              <a:spcBef>
                <a:spcPts val="0"/>
              </a:spcBef>
              <a:spcAft>
                <a:spcPts val="0"/>
              </a:spcAft>
              <a:buClrTx/>
              <a:buSzTx/>
              <a:buFontTx/>
              <a:buNone/>
              <a:defRPr/>
            </a:pPr>
            <a:endParaRPr kumimoji="0" sz="2800" b="0" i="0" u="none" strike="noStrike" kern="0" cap="none" spc="0" normalizeH="0" baseline="0" noProof="0">
              <a:ln>
                <a:noFill/>
              </a:ln>
              <a:solidFill>
                <a:prstClr val="black"/>
              </a:solidFill>
              <a:effectLst/>
              <a:uLnTx/>
              <a:uFillTx/>
              <a:latin typeface="Lato" panose="020F0502020204030203" pitchFamily="34" charset="0"/>
              <a:ea typeface="Lato" panose="020F0502020204030203" pitchFamily="34" charset="0"/>
              <a:cs typeface="Lato" panose="020F0502020204030203" pitchFamily="34" charset="0"/>
            </a:endParaRPr>
          </a:p>
        </p:txBody>
      </p:sp>
      <p:sp>
        <p:nvSpPr>
          <p:cNvPr id="15" name="Shape 706"/>
          <p:cNvSpPr/>
          <p:nvPr/>
        </p:nvSpPr>
        <p:spPr>
          <a:xfrm>
            <a:off x="6564165" y="3083986"/>
            <a:ext cx="823143" cy="823143"/>
          </a:xfrm>
          <a:prstGeom prst="ellipse">
            <a:avLst/>
          </a:prstGeom>
          <a:solidFill>
            <a:sysClr val="window" lastClr="FFFFFF"/>
          </a:solidFill>
          <a:ln w="12700">
            <a:miter lim="400000"/>
          </a:ln>
        </p:spPr>
        <p:txBody>
          <a:bodyPr lIns="22860" rIns="22860" anchor="ctr"/>
          <a:lstStyle/>
          <a:p>
            <a:pPr marL="0" marR="0" lvl="0" indent="0" defTabSz="914400" eaLnBrk="1" fontAlgn="auto" latinLnBrk="0" hangingPunct="1">
              <a:lnSpc>
                <a:spcPct val="100000"/>
              </a:lnSpc>
              <a:spcBef>
                <a:spcPts val="0"/>
              </a:spcBef>
              <a:spcAft>
                <a:spcPts val="0"/>
              </a:spcAft>
              <a:buClrTx/>
              <a:buSzTx/>
              <a:buFontTx/>
              <a:buNone/>
              <a:defRPr/>
            </a:pPr>
            <a:endParaRPr kumimoji="0" sz="2800" b="0" i="0" u="none" strike="noStrike" kern="0" cap="none" spc="0" normalizeH="0" baseline="0" noProof="0">
              <a:ln>
                <a:noFill/>
              </a:ln>
              <a:solidFill>
                <a:prstClr val="black"/>
              </a:solidFill>
              <a:effectLst/>
              <a:uLnTx/>
              <a:uFillTx/>
              <a:latin typeface="Lato" panose="020F0502020204030203" pitchFamily="34" charset="0"/>
              <a:ea typeface="Lato" panose="020F0502020204030203" pitchFamily="34" charset="0"/>
              <a:cs typeface="Lato" panose="020F0502020204030203" pitchFamily="34" charset="0"/>
            </a:endParaRPr>
          </a:p>
        </p:txBody>
      </p:sp>
      <p:sp>
        <p:nvSpPr>
          <p:cNvPr id="16" name="Shape 707"/>
          <p:cNvSpPr/>
          <p:nvPr/>
        </p:nvSpPr>
        <p:spPr>
          <a:xfrm>
            <a:off x="6564165" y="4374199"/>
            <a:ext cx="823143" cy="823143"/>
          </a:xfrm>
          <a:prstGeom prst="ellipse">
            <a:avLst/>
          </a:prstGeom>
          <a:solidFill>
            <a:sysClr val="window" lastClr="FFFFFF"/>
          </a:solidFill>
          <a:ln w="12700">
            <a:miter lim="400000"/>
          </a:ln>
        </p:spPr>
        <p:txBody>
          <a:bodyPr lIns="22860" rIns="22860" anchor="ctr"/>
          <a:lstStyle/>
          <a:p>
            <a:pPr marL="0" marR="0" lvl="0" indent="0" defTabSz="914400" eaLnBrk="1" fontAlgn="auto" latinLnBrk="0" hangingPunct="1">
              <a:lnSpc>
                <a:spcPct val="100000"/>
              </a:lnSpc>
              <a:spcBef>
                <a:spcPts val="0"/>
              </a:spcBef>
              <a:spcAft>
                <a:spcPts val="0"/>
              </a:spcAft>
              <a:buClrTx/>
              <a:buSzTx/>
              <a:buFontTx/>
              <a:buNone/>
              <a:defRPr/>
            </a:pPr>
            <a:endParaRPr kumimoji="0" sz="2800" b="0" i="0" u="none" strike="noStrike" kern="0" cap="none" spc="0" normalizeH="0" baseline="0" noProof="0">
              <a:ln>
                <a:noFill/>
              </a:ln>
              <a:solidFill>
                <a:prstClr val="black"/>
              </a:solidFill>
              <a:effectLst/>
              <a:uLnTx/>
              <a:uFillTx/>
              <a:latin typeface="Lato" panose="020F0502020204030203" pitchFamily="34" charset="0"/>
              <a:ea typeface="Lato" panose="020F0502020204030203" pitchFamily="34" charset="0"/>
              <a:cs typeface="Lato" panose="020F0502020204030203" pitchFamily="34" charset="0"/>
            </a:endParaRPr>
          </a:p>
        </p:txBody>
      </p:sp>
      <p:sp>
        <p:nvSpPr>
          <p:cNvPr id="17" name="Shape 196"/>
          <p:cNvSpPr/>
          <p:nvPr/>
        </p:nvSpPr>
        <p:spPr>
          <a:xfrm>
            <a:off x="7780020" y="1311910"/>
            <a:ext cx="3399790" cy="845820"/>
          </a:xfrm>
          <a:prstGeom prst="rect">
            <a:avLst/>
          </a:prstGeom>
          <a:ln w="12700">
            <a:miter lim="400000"/>
          </a:ln>
        </p:spPr>
        <p:txBody>
          <a:bodyPr lIns="25400" tIns="25400" rIns="25400" bIns="25400" anchor="ctr"/>
          <a:lstStyle>
            <a:lvl1pPr algn="l">
              <a:lnSpc>
                <a:spcPct val="120000"/>
              </a:lnSpc>
              <a:defRPr sz="3500" cap="none">
                <a:solidFill>
                  <a:srgbClr val="FFFFFF"/>
                </a:solidFill>
                <a:latin typeface="Montserrat" panose="02000505000000020004"/>
                <a:ea typeface="Montserrat" panose="02000505000000020004"/>
                <a:cs typeface="Montserrat" panose="02000505000000020004"/>
                <a:sym typeface="Montserrat" panose="02000505000000020004"/>
              </a:defRPr>
            </a:lvl1pPr>
          </a:lstStyle>
          <a:p>
            <a:r>
              <a:rPr lang="zh-CN" sz="2400" b="1" dirty="0">
                <a:solidFill>
                  <a:prstClr val="white"/>
                </a:solidFill>
                <a:latin typeface="Lato" panose="020F0502020204030203" pitchFamily="34" charset="0"/>
                <a:ea typeface="Lato" panose="020F0502020204030203" pitchFamily="34" charset="0"/>
                <a:cs typeface="Lato" panose="020F0502020204030203" pitchFamily="34" charset="0"/>
              </a:rPr>
              <a:t>样本平衡化处理</a:t>
            </a:r>
          </a:p>
        </p:txBody>
      </p:sp>
      <p:sp>
        <p:nvSpPr>
          <p:cNvPr id="21" name="Shape 196"/>
          <p:cNvSpPr/>
          <p:nvPr/>
        </p:nvSpPr>
        <p:spPr>
          <a:xfrm>
            <a:off x="7780066" y="3913742"/>
            <a:ext cx="2285884" cy="305021"/>
          </a:xfrm>
          <a:prstGeom prst="rect">
            <a:avLst/>
          </a:prstGeom>
          <a:ln w="12700">
            <a:miter lim="400000"/>
          </a:ln>
        </p:spPr>
        <p:txBody>
          <a:bodyPr lIns="25400" tIns="25400" rIns="25400" bIns="25400" anchor="ctr"/>
          <a:lstStyle>
            <a:lvl1pPr algn="l">
              <a:lnSpc>
                <a:spcPct val="120000"/>
              </a:lnSpc>
              <a:defRPr sz="3500" cap="none">
                <a:solidFill>
                  <a:srgbClr val="FFFFFF"/>
                </a:solidFill>
                <a:latin typeface="Montserrat" panose="02000505000000020004"/>
                <a:ea typeface="Montserrat" panose="02000505000000020004"/>
                <a:cs typeface="Montserrat" panose="02000505000000020004"/>
                <a:sym typeface="Montserrat" panose="02000505000000020004"/>
              </a:defRPr>
            </a:lvl1pPr>
          </a:lstStyle>
          <a:p>
            <a:r>
              <a:rPr lang="zh-CN" altLang="id-ID" sz="2400" b="1" dirty="0">
                <a:solidFill>
                  <a:prstClr val="white"/>
                </a:solidFill>
                <a:latin typeface="Lato" panose="020F0502020204030203" pitchFamily="34" charset="0"/>
                <a:ea typeface="Lato" panose="020F0502020204030203" pitchFamily="34" charset="0"/>
                <a:cs typeface="Lato" panose="020F0502020204030203" pitchFamily="34" charset="0"/>
              </a:rPr>
              <a:t>特征分箱</a:t>
            </a:r>
          </a:p>
        </p:txBody>
      </p:sp>
      <p:sp>
        <p:nvSpPr>
          <p:cNvPr id="23" name="Shape 2755"/>
          <p:cNvSpPr/>
          <p:nvPr/>
        </p:nvSpPr>
        <p:spPr>
          <a:xfrm>
            <a:off x="6861465" y="2053856"/>
            <a:ext cx="228541" cy="279328"/>
          </a:xfrm>
          <a:custGeom>
            <a:avLst/>
            <a:gdLst/>
            <a:ahLst/>
            <a:cxnLst>
              <a:cxn ang="0">
                <a:pos x="wd2" y="hd2"/>
              </a:cxn>
              <a:cxn ang="5400000">
                <a:pos x="wd2" y="hd2"/>
              </a:cxn>
              <a:cxn ang="10800000">
                <a:pos x="wd2" y="hd2"/>
              </a:cxn>
              <a:cxn ang="16200000">
                <a:pos x="wd2" y="hd2"/>
              </a:cxn>
            </a:cxnLst>
            <a:rect l="0" t="0" r="r" b="b"/>
            <a:pathLst>
              <a:path w="21600" h="21600" extrusionOk="0">
                <a:moveTo>
                  <a:pt x="20400" y="4909"/>
                </a:moveTo>
                <a:lnTo>
                  <a:pt x="19200" y="4909"/>
                </a:lnTo>
                <a:lnTo>
                  <a:pt x="19200" y="2945"/>
                </a:lnTo>
                <a:cubicBezTo>
                  <a:pt x="19200" y="2674"/>
                  <a:pt x="18932" y="2455"/>
                  <a:pt x="18600" y="2455"/>
                </a:cubicBezTo>
                <a:cubicBezTo>
                  <a:pt x="18268" y="2455"/>
                  <a:pt x="18000" y="2674"/>
                  <a:pt x="18000" y="2945"/>
                </a:cubicBezTo>
                <a:lnTo>
                  <a:pt x="18000" y="4909"/>
                </a:lnTo>
                <a:lnTo>
                  <a:pt x="16800" y="4909"/>
                </a:lnTo>
                <a:lnTo>
                  <a:pt x="16800" y="2945"/>
                </a:lnTo>
                <a:cubicBezTo>
                  <a:pt x="16800" y="2674"/>
                  <a:pt x="16532" y="2455"/>
                  <a:pt x="16200" y="2455"/>
                </a:cubicBezTo>
                <a:cubicBezTo>
                  <a:pt x="15868" y="2455"/>
                  <a:pt x="15600" y="2674"/>
                  <a:pt x="15600" y="2945"/>
                </a:cubicBezTo>
                <a:lnTo>
                  <a:pt x="15600" y="4909"/>
                </a:lnTo>
                <a:lnTo>
                  <a:pt x="14400" y="4909"/>
                </a:lnTo>
                <a:lnTo>
                  <a:pt x="14400" y="2455"/>
                </a:lnTo>
                <a:cubicBezTo>
                  <a:pt x="14400" y="2183"/>
                  <a:pt x="14132" y="1964"/>
                  <a:pt x="13800" y="1964"/>
                </a:cubicBezTo>
                <a:cubicBezTo>
                  <a:pt x="13468" y="1964"/>
                  <a:pt x="13200" y="2183"/>
                  <a:pt x="13200" y="2455"/>
                </a:cubicBezTo>
                <a:lnTo>
                  <a:pt x="13200" y="4909"/>
                </a:lnTo>
                <a:lnTo>
                  <a:pt x="12000" y="4909"/>
                </a:lnTo>
                <a:lnTo>
                  <a:pt x="12000" y="2945"/>
                </a:lnTo>
                <a:cubicBezTo>
                  <a:pt x="12000" y="2674"/>
                  <a:pt x="11732" y="2455"/>
                  <a:pt x="11400" y="2455"/>
                </a:cubicBezTo>
                <a:cubicBezTo>
                  <a:pt x="11068" y="2455"/>
                  <a:pt x="10800" y="2674"/>
                  <a:pt x="10800" y="2945"/>
                </a:cubicBezTo>
                <a:lnTo>
                  <a:pt x="10800" y="4909"/>
                </a:lnTo>
                <a:lnTo>
                  <a:pt x="9600" y="4909"/>
                </a:lnTo>
                <a:lnTo>
                  <a:pt x="9600" y="2455"/>
                </a:lnTo>
                <a:cubicBezTo>
                  <a:pt x="9600" y="2183"/>
                  <a:pt x="9332" y="1964"/>
                  <a:pt x="9000" y="1964"/>
                </a:cubicBezTo>
                <a:cubicBezTo>
                  <a:pt x="8668" y="1964"/>
                  <a:pt x="8400" y="2183"/>
                  <a:pt x="8400" y="2455"/>
                </a:cubicBezTo>
                <a:lnTo>
                  <a:pt x="8400" y="4909"/>
                </a:lnTo>
                <a:lnTo>
                  <a:pt x="6000" y="4909"/>
                </a:lnTo>
                <a:lnTo>
                  <a:pt x="6000" y="2945"/>
                </a:lnTo>
                <a:cubicBezTo>
                  <a:pt x="6000" y="2674"/>
                  <a:pt x="5732" y="2455"/>
                  <a:pt x="5400" y="2455"/>
                </a:cubicBezTo>
                <a:cubicBezTo>
                  <a:pt x="5068" y="2455"/>
                  <a:pt x="4800" y="2674"/>
                  <a:pt x="4800" y="2945"/>
                </a:cubicBezTo>
                <a:lnTo>
                  <a:pt x="4800" y="4909"/>
                </a:lnTo>
                <a:lnTo>
                  <a:pt x="3600" y="4909"/>
                </a:lnTo>
                <a:lnTo>
                  <a:pt x="3600" y="2455"/>
                </a:lnTo>
                <a:cubicBezTo>
                  <a:pt x="3600" y="2183"/>
                  <a:pt x="3332" y="1964"/>
                  <a:pt x="3000" y="1964"/>
                </a:cubicBezTo>
                <a:cubicBezTo>
                  <a:pt x="2668" y="1964"/>
                  <a:pt x="2400" y="2183"/>
                  <a:pt x="2400" y="2455"/>
                </a:cubicBezTo>
                <a:lnTo>
                  <a:pt x="2400" y="4909"/>
                </a:lnTo>
                <a:lnTo>
                  <a:pt x="1200" y="4909"/>
                </a:lnTo>
                <a:lnTo>
                  <a:pt x="1200" y="982"/>
                </a:lnTo>
                <a:lnTo>
                  <a:pt x="20400" y="982"/>
                </a:lnTo>
                <a:cubicBezTo>
                  <a:pt x="20400" y="982"/>
                  <a:pt x="20400" y="4909"/>
                  <a:pt x="20400" y="4909"/>
                </a:cubicBezTo>
                <a:close/>
                <a:moveTo>
                  <a:pt x="20400" y="10309"/>
                </a:moveTo>
                <a:lnTo>
                  <a:pt x="19200" y="10309"/>
                </a:lnTo>
                <a:lnTo>
                  <a:pt x="19200" y="7855"/>
                </a:lnTo>
                <a:cubicBezTo>
                  <a:pt x="19200" y="7583"/>
                  <a:pt x="18932" y="7364"/>
                  <a:pt x="18600" y="7364"/>
                </a:cubicBezTo>
                <a:cubicBezTo>
                  <a:pt x="18268" y="7364"/>
                  <a:pt x="18000" y="7583"/>
                  <a:pt x="18000" y="7855"/>
                </a:cubicBezTo>
                <a:lnTo>
                  <a:pt x="18000" y="10309"/>
                </a:lnTo>
                <a:lnTo>
                  <a:pt x="16800" y="10309"/>
                </a:lnTo>
                <a:lnTo>
                  <a:pt x="16800" y="7364"/>
                </a:lnTo>
                <a:cubicBezTo>
                  <a:pt x="16800" y="7092"/>
                  <a:pt x="16532" y="6873"/>
                  <a:pt x="16200" y="6873"/>
                </a:cubicBezTo>
                <a:cubicBezTo>
                  <a:pt x="15868" y="6873"/>
                  <a:pt x="15600" y="7092"/>
                  <a:pt x="15600" y="7364"/>
                </a:cubicBezTo>
                <a:lnTo>
                  <a:pt x="15600" y="10309"/>
                </a:lnTo>
                <a:lnTo>
                  <a:pt x="14400" y="10309"/>
                </a:lnTo>
                <a:lnTo>
                  <a:pt x="14400" y="7855"/>
                </a:lnTo>
                <a:cubicBezTo>
                  <a:pt x="14400" y="7583"/>
                  <a:pt x="14132" y="7364"/>
                  <a:pt x="13800" y="7364"/>
                </a:cubicBezTo>
                <a:cubicBezTo>
                  <a:pt x="13468" y="7364"/>
                  <a:pt x="13200" y="7583"/>
                  <a:pt x="13200" y="7855"/>
                </a:cubicBezTo>
                <a:lnTo>
                  <a:pt x="13200" y="10309"/>
                </a:lnTo>
                <a:lnTo>
                  <a:pt x="12000" y="10309"/>
                </a:lnTo>
                <a:lnTo>
                  <a:pt x="12000" y="7364"/>
                </a:lnTo>
                <a:cubicBezTo>
                  <a:pt x="12000" y="7092"/>
                  <a:pt x="11732" y="6873"/>
                  <a:pt x="11400" y="6873"/>
                </a:cubicBezTo>
                <a:cubicBezTo>
                  <a:pt x="11068" y="6873"/>
                  <a:pt x="10800" y="7092"/>
                  <a:pt x="10800" y="7364"/>
                </a:cubicBezTo>
                <a:lnTo>
                  <a:pt x="10800" y="10309"/>
                </a:lnTo>
                <a:lnTo>
                  <a:pt x="8400" y="10309"/>
                </a:lnTo>
                <a:lnTo>
                  <a:pt x="8400" y="7855"/>
                </a:lnTo>
                <a:cubicBezTo>
                  <a:pt x="8400" y="7583"/>
                  <a:pt x="8132" y="7364"/>
                  <a:pt x="7800" y="7364"/>
                </a:cubicBezTo>
                <a:cubicBezTo>
                  <a:pt x="7468" y="7364"/>
                  <a:pt x="7200" y="7583"/>
                  <a:pt x="7200" y="7855"/>
                </a:cubicBezTo>
                <a:lnTo>
                  <a:pt x="7200" y="10309"/>
                </a:lnTo>
                <a:lnTo>
                  <a:pt x="6000" y="10309"/>
                </a:lnTo>
                <a:lnTo>
                  <a:pt x="6000" y="7855"/>
                </a:lnTo>
                <a:cubicBezTo>
                  <a:pt x="6000" y="7583"/>
                  <a:pt x="5732" y="7364"/>
                  <a:pt x="5400" y="7364"/>
                </a:cubicBezTo>
                <a:cubicBezTo>
                  <a:pt x="5068" y="7364"/>
                  <a:pt x="4800" y="7583"/>
                  <a:pt x="4800" y="7855"/>
                </a:cubicBezTo>
                <a:lnTo>
                  <a:pt x="4800" y="10309"/>
                </a:lnTo>
                <a:lnTo>
                  <a:pt x="3600" y="10309"/>
                </a:lnTo>
                <a:lnTo>
                  <a:pt x="3600" y="7364"/>
                </a:lnTo>
                <a:cubicBezTo>
                  <a:pt x="3600" y="7092"/>
                  <a:pt x="3332" y="6873"/>
                  <a:pt x="3000" y="6873"/>
                </a:cubicBezTo>
                <a:cubicBezTo>
                  <a:pt x="2668" y="6873"/>
                  <a:pt x="2400" y="7092"/>
                  <a:pt x="2400" y="7364"/>
                </a:cubicBezTo>
                <a:lnTo>
                  <a:pt x="2400" y="10309"/>
                </a:lnTo>
                <a:lnTo>
                  <a:pt x="1200" y="10309"/>
                </a:lnTo>
                <a:lnTo>
                  <a:pt x="1200" y="5891"/>
                </a:lnTo>
                <a:lnTo>
                  <a:pt x="20400" y="5891"/>
                </a:lnTo>
                <a:cubicBezTo>
                  <a:pt x="20400" y="5891"/>
                  <a:pt x="20400" y="10309"/>
                  <a:pt x="20400" y="10309"/>
                </a:cubicBezTo>
                <a:close/>
                <a:moveTo>
                  <a:pt x="20400" y="15709"/>
                </a:moveTo>
                <a:lnTo>
                  <a:pt x="19200" y="15709"/>
                </a:lnTo>
                <a:lnTo>
                  <a:pt x="19200" y="13255"/>
                </a:lnTo>
                <a:cubicBezTo>
                  <a:pt x="19200" y="12983"/>
                  <a:pt x="18932" y="12764"/>
                  <a:pt x="18600" y="12764"/>
                </a:cubicBezTo>
                <a:cubicBezTo>
                  <a:pt x="18268" y="12764"/>
                  <a:pt x="18000" y="12983"/>
                  <a:pt x="18000" y="13255"/>
                </a:cubicBezTo>
                <a:lnTo>
                  <a:pt x="18000" y="15709"/>
                </a:lnTo>
                <a:lnTo>
                  <a:pt x="16800" y="15709"/>
                </a:lnTo>
                <a:lnTo>
                  <a:pt x="16800" y="13255"/>
                </a:lnTo>
                <a:cubicBezTo>
                  <a:pt x="16800" y="12983"/>
                  <a:pt x="16532" y="12764"/>
                  <a:pt x="16200" y="12764"/>
                </a:cubicBezTo>
                <a:cubicBezTo>
                  <a:pt x="15868" y="12764"/>
                  <a:pt x="15600" y="12983"/>
                  <a:pt x="15600" y="13255"/>
                </a:cubicBezTo>
                <a:lnTo>
                  <a:pt x="15600" y="15709"/>
                </a:lnTo>
                <a:lnTo>
                  <a:pt x="13200" y="15709"/>
                </a:lnTo>
                <a:lnTo>
                  <a:pt x="13200" y="13745"/>
                </a:lnTo>
                <a:cubicBezTo>
                  <a:pt x="13200" y="13474"/>
                  <a:pt x="12932" y="13255"/>
                  <a:pt x="12600" y="13255"/>
                </a:cubicBezTo>
                <a:cubicBezTo>
                  <a:pt x="12268" y="13255"/>
                  <a:pt x="12000" y="13474"/>
                  <a:pt x="12000" y="13745"/>
                </a:cubicBezTo>
                <a:lnTo>
                  <a:pt x="12000" y="15709"/>
                </a:lnTo>
                <a:lnTo>
                  <a:pt x="10800" y="15709"/>
                </a:lnTo>
                <a:lnTo>
                  <a:pt x="10800" y="13745"/>
                </a:lnTo>
                <a:cubicBezTo>
                  <a:pt x="10800" y="13474"/>
                  <a:pt x="10532" y="13255"/>
                  <a:pt x="10200" y="13255"/>
                </a:cubicBezTo>
                <a:cubicBezTo>
                  <a:pt x="9868" y="13255"/>
                  <a:pt x="9600" y="13474"/>
                  <a:pt x="9600" y="13745"/>
                </a:cubicBezTo>
                <a:lnTo>
                  <a:pt x="9600" y="15709"/>
                </a:lnTo>
                <a:lnTo>
                  <a:pt x="8400" y="15709"/>
                </a:lnTo>
                <a:lnTo>
                  <a:pt x="8400" y="13255"/>
                </a:lnTo>
                <a:cubicBezTo>
                  <a:pt x="8400" y="12983"/>
                  <a:pt x="8132" y="12764"/>
                  <a:pt x="7800" y="12764"/>
                </a:cubicBezTo>
                <a:cubicBezTo>
                  <a:pt x="7468" y="12764"/>
                  <a:pt x="7200" y="12983"/>
                  <a:pt x="7200" y="13255"/>
                </a:cubicBezTo>
                <a:lnTo>
                  <a:pt x="7200" y="15709"/>
                </a:lnTo>
                <a:lnTo>
                  <a:pt x="6000" y="15709"/>
                </a:lnTo>
                <a:lnTo>
                  <a:pt x="6000" y="13745"/>
                </a:lnTo>
                <a:cubicBezTo>
                  <a:pt x="6000" y="13474"/>
                  <a:pt x="5732" y="13255"/>
                  <a:pt x="5400" y="13255"/>
                </a:cubicBezTo>
                <a:cubicBezTo>
                  <a:pt x="5068" y="13255"/>
                  <a:pt x="4800" y="13474"/>
                  <a:pt x="4800" y="13745"/>
                </a:cubicBezTo>
                <a:lnTo>
                  <a:pt x="4800" y="15709"/>
                </a:lnTo>
                <a:lnTo>
                  <a:pt x="1200" y="15709"/>
                </a:lnTo>
                <a:lnTo>
                  <a:pt x="1200" y="11291"/>
                </a:lnTo>
                <a:lnTo>
                  <a:pt x="20400" y="11291"/>
                </a:lnTo>
                <a:cubicBezTo>
                  <a:pt x="20400" y="11291"/>
                  <a:pt x="20400" y="15709"/>
                  <a:pt x="20400" y="15709"/>
                </a:cubicBezTo>
                <a:close/>
                <a:moveTo>
                  <a:pt x="20400" y="20618"/>
                </a:moveTo>
                <a:lnTo>
                  <a:pt x="19200" y="20618"/>
                </a:lnTo>
                <a:lnTo>
                  <a:pt x="19200" y="18655"/>
                </a:lnTo>
                <a:cubicBezTo>
                  <a:pt x="19200" y="18383"/>
                  <a:pt x="18932" y="18164"/>
                  <a:pt x="18600" y="18164"/>
                </a:cubicBezTo>
                <a:cubicBezTo>
                  <a:pt x="18268" y="18164"/>
                  <a:pt x="18000" y="18383"/>
                  <a:pt x="18000" y="18655"/>
                </a:cubicBezTo>
                <a:lnTo>
                  <a:pt x="18000" y="20618"/>
                </a:lnTo>
                <a:lnTo>
                  <a:pt x="16800" y="20618"/>
                </a:lnTo>
                <a:lnTo>
                  <a:pt x="16800" y="18655"/>
                </a:lnTo>
                <a:cubicBezTo>
                  <a:pt x="16800" y="18383"/>
                  <a:pt x="16532" y="18164"/>
                  <a:pt x="16200" y="18164"/>
                </a:cubicBezTo>
                <a:cubicBezTo>
                  <a:pt x="15868" y="18164"/>
                  <a:pt x="15600" y="18383"/>
                  <a:pt x="15600" y="18655"/>
                </a:cubicBezTo>
                <a:lnTo>
                  <a:pt x="15600" y="20618"/>
                </a:lnTo>
                <a:lnTo>
                  <a:pt x="14400" y="20618"/>
                </a:lnTo>
                <a:lnTo>
                  <a:pt x="14400" y="18164"/>
                </a:lnTo>
                <a:cubicBezTo>
                  <a:pt x="14400" y="17892"/>
                  <a:pt x="14132" y="17673"/>
                  <a:pt x="13800" y="17673"/>
                </a:cubicBezTo>
                <a:cubicBezTo>
                  <a:pt x="13468" y="17673"/>
                  <a:pt x="13200" y="17892"/>
                  <a:pt x="13200" y="18164"/>
                </a:cubicBezTo>
                <a:lnTo>
                  <a:pt x="13200" y="20618"/>
                </a:lnTo>
                <a:lnTo>
                  <a:pt x="10800" y="20618"/>
                </a:lnTo>
                <a:lnTo>
                  <a:pt x="10800" y="18164"/>
                </a:lnTo>
                <a:cubicBezTo>
                  <a:pt x="10800" y="17892"/>
                  <a:pt x="10532" y="17673"/>
                  <a:pt x="10200" y="17673"/>
                </a:cubicBezTo>
                <a:cubicBezTo>
                  <a:pt x="9868" y="17673"/>
                  <a:pt x="9600" y="17892"/>
                  <a:pt x="9600" y="18164"/>
                </a:cubicBezTo>
                <a:lnTo>
                  <a:pt x="9600" y="20618"/>
                </a:lnTo>
                <a:lnTo>
                  <a:pt x="8400" y="20618"/>
                </a:lnTo>
                <a:lnTo>
                  <a:pt x="8400" y="18655"/>
                </a:lnTo>
                <a:cubicBezTo>
                  <a:pt x="8400" y="18383"/>
                  <a:pt x="8132" y="18164"/>
                  <a:pt x="7800" y="18164"/>
                </a:cubicBezTo>
                <a:cubicBezTo>
                  <a:pt x="7468" y="18164"/>
                  <a:pt x="7200" y="18383"/>
                  <a:pt x="7200" y="18655"/>
                </a:cubicBezTo>
                <a:lnTo>
                  <a:pt x="7200" y="20618"/>
                </a:lnTo>
                <a:lnTo>
                  <a:pt x="6000" y="20618"/>
                </a:lnTo>
                <a:lnTo>
                  <a:pt x="6000" y="18164"/>
                </a:lnTo>
                <a:cubicBezTo>
                  <a:pt x="6000" y="17892"/>
                  <a:pt x="5732" y="17673"/>
                  <a:pt x="5400" y="17673"/>
                </a:cubicBezTo>
                <a:cubicBezTo>
                  <a:pt x="5068" y="17673"/>
                  <a:pt x="4800" y="17892"/>
                  <a:pt x="4800" y="18164"/>
                </a:cubicBezTo>
                <a:lnTo>
                  <a:pt x="4800" y="20618"/>
                </a:lnTo>
                <a:lnTo>
                  <a:pt x="3600" y="20618"/>
                </a:lnTo>
                <a:lnTo>
                  <a:pt x="3600" y="18655"/>
                </a:lnTo>
                <a:cubicBezTo>
                  <a:pt x="3600" y="18383"/>
                  <a:pt x="3332" y="18164"/>
                  <a:pt x="3000" y="18164"/>
                </a:cubicBezTo>
                <a:cubicBezTo>
                  <a:pt x="2668" y="18164"/>
                  <a:pt x="2400" y="18383"/>
                  <a:pt x="2400" y="18655"/>
                </a:cubicBezTo>
                <a:lnTo>
                  <a:pt x="2400" y="20618"/>
                </a:lnTo>
                <a:lnTo>
                  <a:pt x="1200" y="20618"/>
                </a:lnTo>
                <a:lnTo>
                  <a:pt x="1200" y="16691"/>
                </a:lnTo>
                <a:lnTo>
                  <a:pt x="20400" y="16691"/>
                </a:lnTo>
                <a:cubicBezTo>
                  <a:pt x="20400" y="16691"/>
                  <a:pt x="20400" y="20618"/>
                  <a:pt x="20400" y="20618"/>
                </a:cubicBezTo>
                <a:close/>
                <a:moveTo>
                  <a:pt x="20400" y="0"/>
                </a:moveTo>
                <a:lnTo>
                  <a:pt x="1200" y="0"/>
                </a:lnTo>
                <a:cubicBezTo>
                  <a:pt x="537" y="0"/>
                  <a:pt x="0" y="440"/>
                  <a:pt x="0" y="982"/>
                </a:cubicBezTo>
                <a:lnTo>
                  <a:pt x="0" y="20618"/>
                </a:lnTo>
                <a:cubicBezTo>
                  <a:pt x="0" y="21160"/>
                  <a:pt x="537" y="21600"/>
                  <a:pt x="1200" y="21600"/>
                </a:cubicBezTo>
                <a:lnTo>
                  <a:pt x="20400" y="21600"/>
                </a:lnTo>
                <a:cubicBezTo>
                  <a:pt x="21062" y="21600"/>
                  <a:pt x="21600" y="21160"/>
                  <a:pt x="21600" y="20618"/>
                </a:cubicBezTo>
                <a:lnTo>
                  <a:pt x="21600" y="982"/>
                </a:lnTo>
                <a:cubicBezTo>
                  <a:pt x="21600" y="440"/>
                  <a:pt x="21062" y="0"/>
                  <a:pt x="20400" y="0"/>
                </a:cubicBezTo>
              </a:path>
            </a:pathLst>
          </a:custGeom>
          <a:solidFill>
            <a:sysClr val="windowText" lastClr="000000">
              <a:lumMod val="95000"/>
              <a:lumOff val="5000"/>
            </a:sysClr>
          </a:solidFill>
          <a:ln w="12700">
            <a:miter lim="400000"/>
          </a:ln>
        </p:spPr>
        <p:txBody>
          <a:bodyPr lIns="19045" tIns="19045" rIns="19045" bIns="19045" anchor="ctr"/>
          <a:lstStyle/>
          <a:p>
            <a:pPr marL="0" marR="0" lvl="0" indent="0" defTabSz="228600" eaLnBrk="1" fontAlgn="auto" latinLnBrk="0" hangingPunct="1">
              <a:lnSpc>
                <a:spcPct val="100000"/>
              </a:lnSpc>
              <a:spcBef>
                <a:spcPts val="0"/>
              </a:spcBef>
              <a:spcAft>
                <a:spcPts val="0"/>
              </a:spcAft>
              <a:buClrTx/>
              <a:buSzTx/>
              <a:buFontTx/>
              <a:buNone/>
              <a:defRPr sz="3000" cap="none">
                <a:solidFill>
                  <a:srgbClr val="FFFFFF"/>
                </a:solidFill>
                <a:effectLst>
                  <a:outerShdw blurRad="38100" dist="12700" dir="5400000" rotWithShape="0">
                    <a:srgbClr val="000000">
                      <a:alpha val="50000"/>
                    </a:srgbClr>
                  </a:outerShdw>
                </a:effectLst>
                <a:latin typeface="Gill Sans" panose="020B0502020104020203"/>
                <a:ea typeface="Gill Sans" panose="020B0502020104020203"/>
                <a:cs typeface="Gill Sans" panose="020B0502020104020203"/>
                <a:sym typeface="Gill Sans" panose="020B0502020104020203"/>
              </a:defRPr>
            </a:pPr>
            <a:endParaRPr kumimoji="0" sz="2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Lato" panose="020F0502020204030203" pitchFamily="34" charset="0"/>
              <a:ea typeface="Lato" panose="020F0502020204030203" pitchFamily="34" charset="0"/>
              <a:cs typeface="Lato" panose="020F0502020204030203" pitchFamily="34" charset="0"/>
              <a:sym typeface="Gill Sans" panose="020B0502020104020203"/>
            </a:endParaRPr>
          </a:p>
        </p:txBody>
      </p:sp>
      <p:sp>
        <p:nvSpPr>
          <p:cNvPr id="24" name="Shape 2765"/>
          <p:cNvSpPr/>
          <p:nvPr/>
        </p:nvSpPr>
        <p:spPr>
          <a:xfrm>
            <a:off x="6844325" y="3355893"/>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11782" y="12764"/>
                </a:moveTo>
                <a:cubicBezTo>
                  <a:pt x="11510" y="12764"/>
                  <a:pt x="11291" y="12984"/>
                  <a:pt x="11291" y="13255"/>
                </a:cubicBezTo>
                <a:cubicBezTo>
                  <a:pt x="11291" y="13526"/>
                  <a:pt x="11510" y="13745"/>
                  <a:pt x="11782" y="13745"/>
                </a:cubicBezTo>
                <a:cubicBezTo>
                  <a:pt x="12053" y="13745"/>
                  <a:pt x="12273" y="13526"/>
                  <a:pt x="12273" y="13255"/>
                </a:cubicBezTo>
                <a:cubicBezTo>
                  <a:pt x="12273" y="12984"/>
                  <a:pt x="12053" y="12764"/>
                  <a:pt x="11782" y="12764"/>
                </a:cubicBezTo>
                <a:moveTo>
                  <a:pt x="14727" y="10800"/>
                </a:moveTo>
                <a:cubicBezTo>
                  <a:pt x="14999" y="10800"/>
                  <a:pt x="15218" y="10580"/>
                  <a:pt x="15218" y="10309"/>
                </a:cubicBezTo>
                <a:cubicBezTo>
                  <a:pt x="15218" y="10038"/>
                  <a:pt x="14999" y="9818"/>
                  <a:pt x="14727" y="9818"/>
                </a:cubicBezTo>
                <a:cubicBezTo>
                  <a:pt x="14456" y="9818"/>
                  <a:pt x="14236" y="10038"/>
                  <a:pt x="14236" y="10309"/>
                </a:cubicBezTo>
                <a:cubicBezTo>
                  <a:pt x="14236" y="10580"/>
                  <a:pt x="14456" y="10800"/>
                  <a:pt x="14727" y="10800"/>
                </a:cubicBezTo>
                <a:moveTo>
                  <a:pt x="19913" y="7150"/>
                </a:moveTo>
                <a:lnTo>
                  <a:pt x="19959" y="7195"/>
                </a:lnTo>
                <a:lnTo>
                  <a:pt x="19468" y="7686"/>
                </a:lnTo>
                <a:lnTo>
                  <a:pt x="19468" y="7687"/>
                </a:lnTo>
                <a:lnTo>
                  <a:pt x="17606" y="9549"/>
                </a:lnTo>
                <a:lnTo>
                  <a:pt x="12052" y="3994"/>
                </a:lnTo>
                <a:lnTo>
                  <a:pt x="13913" y="2132"/>
                </a:lnTo>
                <a:cubicBezTo>
                  <a:pt x="13914" y="2132"/>
                  <a:pt x="13914" y="2132"/>
                  <a:pt x="13914" y="2132"/>
                </a:cubicBezTo>
                <a:lnTo>
                  <a:pt x="14405" y="1641"/>
                </a:lnTo>
                <a:lnTo>
                  <a:pt x="14450" y="1687"/>
                </a:lnTo>
                <a:cubicBezTo>
                  <a:pt x="15086" y="1244"/>
                  <a:pt x="15857" y="982"/>
                  <a:pt x="16691" y="982"/>
                </a:cubicBezTo>
                <a:cubicBezTo>
                  <a:pt x="18860" y="982"/>
                  <a:pt x="20618" y="2740"/>
                  <a:pt x="20618" y="4909"/>
                </a:cubicBezTo>
                <a:cubicBezTo>
                  <a:pt x="20618" y="5743"/>
                  <a:pt x="20356" y="6514"/>
                  <a:pt x="19913" y="7150"/>
                </a:cubicBezTo>
                <a:moveTo>
                  <a:pt x="10242" y="16912"/>
                </a:moveTo>
                <a:lnTo>
                  <a:pt x="4689" y="11358"/>
                </a:lnTo>
                <a:lnTo>
                  <a:pt x="11358" y="4689"/>
                </a:lnTo>
                <a:lnTo>
                  <a:pt x="16911" y="10243"/>
                </a:lnTo>
                <a:cubicBezTo>
                  <a:pt x="16911" y="10243"/>
                  <a:pt x="10242" y="16912"/>
                  <a:pt x="10242" y="16912"/>
                </a:cubicBezTo>
                <a:close/>
                <a:moveTo>
                  <a:pt x="7686" y="19468"/>
                </a:moveTo>
                <a:cubicBezTo>
                  <a:pt x="6975" y="20179"/>
                  <a:pt x="5994" y="20618"/>
                  <a:pt x="4909" y="20618"/>
                </a:cubicBezTo>
                <a:cubicBezTo>
                  <a:pt x="2740" y="20618"/>
                  <a:pt x="982" y="18860"/>
                  <a:pt x="982" y="16691"/>
                </a:cubicBezTo>
                <a:cubicBezTo>
                  <a:pt x="982" y="15606"/>
                  <a:pt x="1421" y="14625"/>
                  <a:pt x="2132" y="13914"/>
                </a:cubicBezTo>
                <a:lnTo>
                  <a:pt x="3994" y="12052"/>
                </a:lnTo>
                <a:lnTo>
                  <a:pt x="9548" y="17606"/>
                </a:lnTo>
                <a:cubicBezTo>
                  <a:pt x="9548" y="17606"/>
                  <a:pt x="7686" y="19468"/>
                  <a:pt x="7686" y="19468"/>
                </a:cubicBezTo>
                <a:close/>
                <a:moveTo>
                  <a:pt x="21600" y="4909"/>
                </a:moveTo>
                <a:cubicBezTo>
                  <a:pt x="21600" y="2198"/>
                  <a:pt x="19402" y="0"/>
                  <a:pt x="16691" y="0"/>
                </a:cubicBezTo>
                <a:cubicBezTo>
                  <a:pt x="15586" y="0"/>
                  <a:pt x="14570" y="370"/>
                  <a:pt x="13749" y="986"/>
                </a:cubicBezTo>
                <a:lnTo>
                  <a:pt x="13710" y="947"/>
                </a:lnTo>
                <a:lnTo>
                  <a:pt x="13221" y="1437"/>
                </a:lnTo>
                <a:cubicBezTo>
                  <a:pt x="13220" y="1438"/>
                  <a:pt x="13220" y="1438"/>
                  <a:pt x="13219" y="1439"/>
                </a:cubicBezTo>
                <a:lnTo>
                  <a:pt x="1438" y="13220"/>
                </a:lnTo>
                <a:cubicBezTo>
                  <a:pt x="549" y="14108"/>
                  <a:pt x="0" y="15336"/>
                  <a:pt x="0" y="16691"/>
                </a:cubicBezTo>
                <a:cubicBezTo>
                  <a:pt x="0" y="19402"/>
                  <a:pt x="2198" y="21600"/>
                  <a:pt x="4909" y="21600"/>
                </a:cubicBezTo>
                <a:cubicBezTo>
                  <a:pt x="6265" y="21600"/>
                  <a:pt x="7492" y="21051"/>
                  <a:pt x="8380" y="20162"/>
                </a:cubicBezTo>
                <a:lnTo>
                  <a:pt x="20162" y="8381"/>
                </a:lnTo>
                <a:lnTo>
                  <a:pt x="20163" y="8380"/>
                </a:lnTo>
                <a:lnTo>
                  <a:pt x="20653" y="7890"/>
                </a:lnTo>
                <a:lnTo>
                  <a:pt x="20614" y="7851"/>
                </a:lnTo>
                <a:cubicBezTo>
                  <a:pt x="21230" y="7030"/>
                  <a:pt x="21600" y="6015"/>
                  <a:pt x="21600" y="4909"/>
                </a:cubicBezTo>
                <a:moveTo>
                  <a:pt x="10800" y="6873"/>
                </a:moveTo>
                <a:cubicBezTo>
                  <a:pt x="10800" y="7144"/>
                  <a:pt x="11020" y="7364"/>
                  <a:pt x="11291" y="7364"/>
                </a:cubicBezTo>
                <a:cubicBezTo>
                  <a:pt x="11562" y="7364"/>
                  <a:pt x="11782" y="7144"/>
                  <a:pt x="11782" y="6873"/>
                </a:cubicBezTo>
                <a:cubicBezTo>
                  <a:pt x="11782" y="6602"/>
                  <a:pt x="11562" y="6382"/>
                  <a:pt x="11291" y="6382"/>
                </a:cubicBezTo>
                <a:cubicBezTo>
                  <a:pt x="11020" y="6382"/>
                  <a:pt x="10800" y="6602"/>
                  <a:pt x="10800" y="6873"/>
                </a:cubicBezTo>
                <a:moveTo>
                  <a:pt x="13255" y="12273"/>
                </a:moveTo>
                <a:cubicBezTo>
                  <a:pt x="13526" y="12273"/>
                  <a:pt x="13745" y="12053"/>
                  <a:pt x="13745" y="11782"/>
                </a:cubicBezTo>
                <a:cubicBezTo>
                  <a:pt x="13745" y="11511"/>
                  <a:pt x="13526" y="11291"/>
                  <a:pt x="13255" y="11291"/>
                </a:cubicBezTo>
                <a:cubicBezTo>
                  <a:pt x="12983" y="11291"/>
                  <a:pt x="12764" y="11511"/>
                  <a:pt x="12764" y="11782"/>
                </a:cubicBezTo>
                <a:cubicBezTo>
                  <a:pt x="12764" y="12053"/>
                  <a:pt x="12983" y="12273"/>
                  <a:pt x="13255" y="12273"/>
                </a:cubicBezTo>
                <a:moveTo>
                  <a:pt x="12273" y="9818"/>
                </a:moveTo>
                <a:cubicBezTo>
                  <a:pt x="12544" y="9818"/>
                  <a:pt x="12764" y="9599"/>
                  <a:pt x="12764" y="9327"/>
                </a:cubicBezTo>
                <a:cubicBezTo>
                  <a:pt x="12764" y="9056"/>
                  <a:pt x="12544" y="8836"/>
                  <a:pt x="12273" y="8836"/>
                </a:cubicBezTo>
                <a:cubicBezTo>
                  <a:pt x="12001" y="8836"/>
                  <a:pt x="11782" y="9056"/>
                  <a:pt x="11782" y="9327"/>
                </a:cubicBezTo>
                <a:cubicBezTo>
                  <a:pt x="11782" y="9599"/>
                  <a:pt x="12001" y="9818"/>
                  <a:pt x="12273" y="9818"/>
                </a:cubicBezTo>
                <a:moveTo>
                  <a:pt x="10800" y="10309"/>
                </a:moveTo>
                <a:cubicBezTo>
                  <a:pt x="10529" y="10309"/>
                  <a:pt x="10309" y="10529"/>
                  <a:pt x="10309" y="10800"/>
                </a:cubicBezTo>
                <a:cubicBezTo>
                  <a:pt x="10309" y="11071"/>
                  <a:pt x="10529" y="11291"/>
                  <a:pt x="10800" y="11291"/>
                </a:cubicBezTo>
                <a:cubicBezTo>
                  <a:pt x="11071" y="11291"/>
                  <a:pt x="11291" y="11071"/>
                  <a:pt x="11291" y="10800"/>
                </a:cubicBezTo>
                <a:cubicBezTo>
                  <a:pt x="11291" y="10529"/>
                  <a:pt x="11071" y="10309"/>
                  <a:pt x="10800" y="10309"/>
                </a:cubicBezTo>
                <a:moveTo>
                  <a:pt x="10309" y="14236"/>
                </a:moveTo>
                <a:cubicBezTo>
                  <a:pt x="10038" y="14236"/>
                  <a:pt x="9818" y="14456"/>
                  <a:pt x="9818" y="14727"/>
                </a:cubicBezTo>
                <a:cubicBezTo>
                  <a:pt x="9818" y="14999"/>
                  <a:pt x="10038" y="15218"/>
                  <a:pt x="10309" y="15218"/>
                </a:cubicBezTo>
                <a:cubicBezTo>
                  <a:pt x="10580" y="15218"/>
                  <a:pt x="10800" y="14999"/>
                  <a:pt x="10800" y="14727"/>
                </a:cubicBezTo>
                <a:cubicBezTo>
                  <a:pt x="10800" y="14456"/>
                  <a:pt x="10580" y="14236"/>
                  <a:pt x="10309" y="14236"/>
                </a:cubicBezTo>
                <a:moveTo>
                  <a:pt x="9818" y="8836"/>
                </a:moveTo>
                <a:cubicBezTo>
                  <a:pt x="10090" y="8836"/>
                  <a:pt x="10309" y="8617"/>
                  <a:pt x="10309" y="8345"/>
                </a:cubicBezTo>
                <a:cubicBezTo>
                  <a:pt x="10309" y="8075"/>
                  <a:pt x="10090" y="7855"/>
                  <a:pt x="9818" y="7855"/>
                </a:cubicBezTo>
                <a:cubicBezTo>
                  <a:pt x="9547" y="7855"/>
                  <a:pt x="9327" y="8075"/>
                  <a:pt x="9327" y="8345"/>
                </a:cubicBezTo>
                <a:cubicBezTo>
                  <a:pt x="9327" y="8617"/>
                  <a:pt x="9547" y="8836"/>
                  <a:pt x="9818" y="8836"/>
                </a:cubicBezTo>
                <a:moveTo>
                  <a:pt x="6873" y="10800"/>
                </a:moveTo>
                <a:cubicBezTo>
                  <a:pt x="6601" y="10800"/>
                  <a:pt x="6382" y="11020"/>
                  <a:pt x="6382" y="11291"/>
                </a:cubicBezTo>
                <a:cubicBezTo>
                  <a:pt x="6382" y="11562"/>
                  <a:pt x="6601" y="11782"/>
                  <a:pt x="6873" y="11782"/>
                </a:cubicBezTo>
                <a:cubicBezTo>
                  <a:pt x="7144" y="11782"/>
                  <a:pt x="7364" y="11562"/>
                  <a:pt x="7364" y="11291"/>
                </a:cubicBezTo>
                <a:cubicBezTo>
                  <a:pt x="7364" y="11020"/>
                  <a:pt x="7144" y="10800"/>
                  <a:pt x="6873" y="10800"/>
                </a:cubicBezTo>
                <a:moveTo>
                  <a:pt x="8345" y="9327"/>
                </a:moveTo>
                <a:cubicBezTo>
                  <a:pt x="8074" y="9327"/>
                  <a:pt x="7855" y="9547"/>
                  <a:pt x="7855" y="9818"/>
                </a:cubicBezTo>
                <a:cubicBezTo>
                  <a:pt x="7855" y="10090"/>
                  <a:pt x="8074" y="10309"/>
                  <a:pt x="8345" y="10309"/>
                </a:cubicBezTo>
                <a:cubicBezTo>
                  <a:pt x="8617" y="10309"/>
                  <a:pt x="8836" y="10090"/>
                  <a:pt x="8836" y="9818"/>
                </a:cubicBezTo>
                <a:cubicBezTo>
                  <a:pt x="8836" y="9547"/>
                  <a:pt x="8617" y="9327"/>
                  <a:pt x="8345" y="9327"/>
                </a:cubicBezTo>
                <a:moveTo>
                  <a:pt x="9327" y="11782"/>
                </a:moveTo>
                <a:cubicBezTo>
                  <a:pt x="9056" y="11782"/>
                  <a:pt x="8836" y="12001"/>
                  <a:pt x="8836" y="12273"/>
                </a:cubicBezTo>
                <a:cubicBezTo>
                  <a:pt x="8836" y="12544"/>
                  <a:pt x="9056" y="12764"/>
                  <a:pt x="9327" y="12764"/>
                </a:cubicBezTo>
                <a:cubicBezTo>
                  <a:pt x="9599" y="12764"/>
                  <a:pt x="9818" y="12544"/>
                  <a:pt x="9818" y="12273"/>
                </a:cubicBezTo>
                <a:cubicBezTo>
                  <a:pt x="9818" y="12001"/>
                  <a:pt x="9599" y="11782"/>
                  <a:pt x="9327" y="11782"/>
                </a:cubicBezTo>
              </a:path>
            </a:pathLst>
          </a:custGeom>
          <a:solidFill>
            <a:sysClr val="windowText" lastClr="000000">
              <a:lumMod val="95000"/>
              <a:lumOff val="5000"/>
            </a:sysClr>
          </a:solidFill>
          <a:ln w="12700">
            <a:miter lim="400000"/>
          </a:ln>
        </p:spPr>
        <p:txBody>
          <a:bodyPr lIns="19045" tIns="19045" rIns="19045" bIns="19045" anchor="ctr"/>
          <a:lstStyle/>
          <a:p>
            <a:pPr marL="0" marR="0" lvl="0" indent="0" defTabSz="228600" eaLnBrk="1" fontAlgn="auto" latinLnBrk="0" hangingPunct="1">
              <a:lnSpc>
                <a:spcPct val="100000"/>
              </a:lnSpc>
              <a:spcBef>
                <a:spcPts val="0"/>
              </a:spcBef>
              <a:spcAft>
                <a:spcPts val="0"/>
              </a:spcAft>
              <a:buClrTx/>
              <a:buSzTx/>
              <a:buFontTx/>
              <a:buNone/>
              <a:defRPr sz="3000" cap="none">
                <a:solidFill>
                  <a:srgbClr val="FFFFFF"/>
                </a:solidFill>
                <a:effectLst>
                  <a:outerShdw blurRad="38100" dist="12700" dir="5400000" rotWithShape="0">
                    <a:srgbClr val="000000">
                      <a:alpha val="50000"/>
                    </a:srgbClr>
                  </a:outerShdw>
                </a:effectLst>
                <a:latin typeface="Gill Sans" panose="020B0502020104020203"/>
                <a:ea typeface="Gill Sans" panose="020B0502020104020203"/>
                <a:cs typeface="Gill Sans" panose="020B0502020104020203"/>
                <a:sym typeface="Gill Sans" panose="020B0502020104020203"/>
              </a:defRPr>
            </a:pPr>
            <a:endParaRPr kumimoji="0" sz="2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Lato" panose="020F0502020204030203" pitchFamily="34" charset="0"/>
              <a:ea typeface="Lato" panose="020F0502020204030203" pitchFamily="34" charset="0"/>
              <a:cs typeface="Lato" panose="020F0502020204030203" pitchFamily="34" charset="0"/>
              <a:sym typeface="Gill Sans" panose="020B0502020104020203"/>
            </a:endParaRPr>
          </a:p>
        </p:txBody>
      </p:sp>
      <p:sp>
        <p:nvSpPr>
          <p:cNvPr id="25" name="Shape 2777"/>
          <p:cNvSpPr/>
          <p:nvPr/>
        </p:nvSpPr>
        <p:spPr>
          <a:xfrm>
            <a:off x="6882415" y="4646106"/>
            <a:ext cx="203148" cy="279328"/>
          </a:xfrm>
          <a:custGeom>
            <a:avLst/>
            <a:gdLst/>
            <a:ahLst/>
            <a:cxnLst>
              <a:cxn ang="0">
                <a:pos x="wd2" y="hd2"/>
              </a:cxn>
              <a:cxn ang="5400000">
                <a:pos x="wd2" y="hd2"/>
              </a:cxn>
              <a:cxn ang="10800000">
                <a:pos x="wd2" y="hd2"/>
              </a:cxn>
              <a:cxn ang="16200000">
                <a:pos x="wd2" y="hd2"/>
              </a:cxn>
            </a:cxnLst>
            <a:rect l="0" t="0" r="r" b="b"/>
            <a:pathLst>
              <a:path w="21600" h="21600" extrusionOk="0">
                <a:moveTo>
                  <a:pt x="20250" y="20095"/>
                </a:moveTo>
                <a:lnTo>
                  <a:pt x="11298" y="14886"/>
                </a:lnTo>
                <a:lnTo>
                  <a:pt x="11293" y="14890"/>
                </a:lnTo>
                <a:cubicBezTo>
                  <a:pt x="11170" y="14791"/>
                  <a:pt x="10997" y="14727"/>
                  <a:pt x="10800" y="14727"/>
                </a:cubicBezTo>
                <a:cubicBezTo>
                  <a:pt x="10603" y="14727"/>
                  <a:pt x="10430" y="14791"/>
                  <a:pt x="10306" y="14890"/>
                </a:cubicBezTo>
                <a:lnTo>
                  <a:pt x="10302" y="14886"/>
                </a:lnTo>
                <a:lnTo>
                  <a:pt x="1350" y="20095"/>
                </a:lnTo>
                <a:lnTo>
                  <a:pt x="1350" y="982"/>
                </a:lnTo>
                <a:lnTo>
                  <a:pt x="20250" y="982"/>
                </a:lnTo>
                <a:cubicBezTo>
                  <a:pt x="20250" y="982"/>
                  <a:pt x="20250" y="20095"/>
                  <a:pt x="20250" y="20095"/>
                </a:cubicBezTo>
                <a:close/>
                <a:moveTo>
                  <a:pt x="20925" y="0"/>
                </a:moveTo>
                <a:lnTo>
                  <a:pt x="675" y="0"/>
                </a:lnTo>
                <a:cubicBezTo>
                  <a:pt x="302" y="0"/>
                  <a:pt x="0" y="220"/>
                  <a:pt x="0" y="491"/>
                </a:cubicBezTo>
                <a:lnTo>
                  <a:pt x="0" y="21109"/>
                </a:lnTo>
                <a:cubicBezTo>
                  <a:pt x="0" y="21380"/>
                  <a:pt x="302" y="21600"/>
                  <a:pt x="675" y="21600"/>
                </a:cubicBezTo>
                <a:cubicBezTo>
                  <a:pt x="872" y="21600"/>
                  <a:pt x="1045" y="21537"/>
                  <a:pt x="1169" y="21438"/>
                </a:cubicBezTo>
                <a:lnTo>
                  <a:pt x="1173" y="21441"/>
                </a:lnTo>
                <a:lnTo>
                  <a:pt x="10800" y="15839"/>
                </a:lnTo>
                <a:lnTo>
                  <a:pt x="20427" y="21441"/>
                </a:lnTo>
                <a:lnTo>
                  <a:pt x="20431" y="21438"/>
                </a:lnTo>
                <a:cubicBezTo>
                  <a:pt x="20555" y="21537"/>
                  <a:pt x="20728" y="21600"/>
                  <a:pt x="20925" y="21600"/>
                </a:cubicBezTo>
                <a:cubicBezTo>
                  <a:pt x="21298" y="21600"/>
                  <a:pt x="21600" y="21380"/>
                  <a:pt x="21600" y="21109"/>
                </a:cubicBezTo>
                <a:lnTo>
                  <a:pt x="21600" y="491"/>
                </a:lnTo>
                <a:cubicBezTo>
                  <a:pt x="21600" y="220"/>
                  <a:pt x="21298" y="0"/>
                  <a:pt x="20925" y="0"/>
                </a:cubicBezTo>
                <a:moveTo>
                  <a:pt x="7337" y="7850"/>
                </a:moveTo>
                <a:lnTo>
                  <a:pt x="9710" y="7850"/>
                </a:lnTo>
                <a:lnTo>
                  <a:pt x="10039" y="7213"/>
                </a:lnTo>
                <a:lnTo>
                  <a:pt x="10800" y="5738"/>
                </a:lnTo>
                <a:lnTo>
                  <a:pt x="11561" y="7213"/>
                </a:lnTo>
                <a:lnTo>
                  <a:pt x="11890" y="7850"/>
                </a:lnTo>
                <a:lnTo>
                  <a:pt x="14263" y="7850"/>
                </a:lnTo>
                <a:lnTo>
                  <a:pt x="13014" y="8550"/>
                </a:lnTo>
                <a:lnTo>
                  <a:pt x="12253" y="8976"/>
                </a:lnTo>
                <a:lnTo>
                  <a:pt x="12557" y="9638"/>
                </a:lnTo>
                <a:lnTo>
                  <a:pt x="13240" y="11130"/>
                </a:lnTo>
                <a:lnTo>
                  <a:pt x="11598" y="10254"/>
                </a:lnTo>
                <a:lnTo>
                  <a:pt x="10800" y="9828"/>
                </a:lnTo>
                <a:lnTo>
                  <a:pt x="10002" y="10254"/>
                </a:lnTo>
                <a:lnTo>
                  <a:pt x="8360" y="11130"/>
                </a:lnTo>
                <a:lnTo>
                  <a:pt x="9043" y="9638"/>
                </a:lnTo>
                <a:lnTo>
                  <a:pt x="9347" y="8976"/>
                </a:lnTo>
                <a:lnTo>
                  <a:pt x="8586" y="8550"/>
                </a:lnTo>
                <a:cubicBezTo>
                  <a:pt x="8586" y="8550"/>
                  <a:pt x="7337" y="7850"/>
                  <a:pt x="7337" y="7850"/>
                </a:cubicBezTo>
                <a:close/>
                <a:moveTo>
                  <a:pt x="5737" y="13745"/>
                </a:moveTo>
                <a:lnTo>
                  <a:pt x="10800" y="11045"/>
                </a:lnTo>
                <a:lnTo>
                  <a:pt x="15863" y="13745"/>
                </a:lnTo>
                <a:lnTo>
                  <a:pt x="13838" y="9328"/>
                </a:lnTo>
                <a:lnTo>
                  <a:pt x="18225" y="6868"/>
                </a:lnTo>
                <a:lnTo>
                  <a:pt x="12825" y="6868"/>
                </a:lnTo>
                <a:lnTo>
                  <a:pt x="10800" y="2945"/>
                </a:lnTo>
                <a:lnTo>
                  <a:pt x="8775" y="6868"/>
                </a:lnTo>
                <a:lnTo>
                  <a:pt x="3375" y="6868"/>
                </a:lnTo>
                <a:lnTo>
                  <a:pt x="7762" y="9328"/>
                </a:lnTo>
                <a:cubicBezTo>
                  <a:pt x="7762" y="9328"/>
                  <a:pt x="5737" y="13745"/>
                  <a:pt x="5737" y="13745"/>
                </a:cubicBezTo>
                <a:close/>
              </a:path>
            </a:pathLst>
          </a:custGeom>
          <a:solidFill>
            <a:sysClr val="windowText" lastClr="000000">
              <a:lumMod val="95000"/>
              <a:lumOff val="5000"/>
            </a:sysClr>
          </a:solidFill>
          <a:ln w="12700">
            <a:miter lim="400000"/>
          </a:ln>
        </p:spPr>
        <p:txBody>
          <a:bodyPr lIns="19045" tIns="19045" rIns="19045" bIns="19045" anchor="ctr"/>
          <a:lstStyle/>
          <a:p>
            <a:pPr marL="0" marR="0" lvl="0" indent="0" defTabSz="228600" eaLnBrk="1" fontAlgn="auto" latinLnBrk="0" hangingPunct="1">
              <a:lnSpc>
                <a:spcPct val="100000"/>
              </a:lnSpc>
              <a:spcBef>
                <a:spcPts val="0"/>
              </a:spcBef>
              <a:spcAft>
                <a:spcPts val="0"/>
              </a:spcAft>
              <a:buClrTx/>
              <a:buSzTx/>
              <a:buFontTx/>
              <a:buNone/>
              <a:defRPr sz="3000" cap="none">
                <a:solidFill>
                  <a:srgbClr val="FFFFFF"/>
                </a:solidFill>
                <a:effectLst>
                  <a:outerShdw blurRad="38100" dist="12700" dir="5400000" rotWithShape="0">
                    <a:srgbClr val="000000">
                      <a:alpha val="50000"/>
                    </a:srgbClr>
                  </a:outerShdw>
                </a:effectLst>
                <a:latin typeface="Gill Sans" panose="020B0502020104020203"/>
                <a:ea typeface="Gill Sans" panose="020B0502020104020203"/>
                <a:cs typeface="Gill Sans" panose="020B0502020104020203"/>
                <a:sym typeface="Gill Sans" panose="020B0502020104020203"/>
              </a:defRPr>
            </a:pPr>
            <a:endParaRPr kumimoji="0" sz="2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Lato" panose="020F0502020204030203" pitchFamily="34" charset="0"/>
              <a:ea typeface="Lato" panose="020F0502020204030203" pitchFamily="34" charset="0"/>
              <a:cs typeface="Lato" panose="020F0502020204030203" pitchFamily="34" charset="0"/>
              <a:sym typeface="Gill Sans" panose="020B0502020104020203"/>
            </a:endParaRPr>
          </a:p>
        </p:txBody>
      </p:sp>
      <p:sp>
        <p:nvSpPr>
          <p:cNvPr id="26" name="Completely network collaborative web services via user-centric initiatives. Quickly promote sticky…"/>
          <p:cNvSpPr txBox="1"/>
          <p:nvPr/>
        </p:nvSpPr>
        <p:spPr>
          <a:xfrm>
            <a:off x="1175367" y="3965489"/>
            <a:ext cx="3376335" cy="253365"/>
          </a:xfrm>
          <a:prstGeom prst="rect">
            <a:avLst/>
          </a:prstGeom>
          <a:ln w="12700">
            <a:miter lim="400000"/>
          </a:ln>
        </p:spPr>
        <p:txBody>
          <a:bodyPr wrap="square" lIns="0" tIns="0" rIns="0" bIns="0">
            <a:spAutoFit/>
          </a:bodyPr>
          <a:lstStyle/>
          <a:p>
            <a:pPr algn="r">
              <a:lnSpc>
                <a:spcPct val="150000"/>
              </a:lnSpc>
              <a:defRPr sz="1600" b="0">
                <a:solidFill>
                  <a:srgbClr val="677180"/>
                </a:solidFill>
                <a:latin typeface="Roboto Light"/>
                <a:ea typeface="Roboto Light"/>
                <a:cs typeface="Roboto Light"/>
                <a:sym typeface="Roboto Light"/>
              </a:defRPr>
            </a:pPr>
            <a:r>
              <a:rPr sz="1100" dirty="0">
                <a:solidFill>
                  <a:prstClr val="white"/>
                </a:solidFill>
                <a:latin typeface="Lato" panose="020F0502020204030203" pitchFamily="34" charset="0"/>
                <a:ea typeface="Lato" panose="020F0502020204030203" pitchFamily="34" charset="0"/>
                <a:cs typeface="Lato" panose="020F0502020204030203" pitchFamily="34" charset="0"/>
                <a:sym typeface="Roboto Light"/>
              </a:rPr>
              <a:t>feature engineering </a:t>
            </a:r>
          </a:p>
        </p:txBody>
      </p:sp>
      <p:sp>
        <p:nvSpPr>
          <p:cNvPr id="27" name="TextBox 19"/>
          <p:cNvSpPr txBox="1"/>
          <p:nvPr/>
        </p:nvSpPr>
        <p:spPr>
          <a:xfrm>
            <a:off x="3360296" y="4925434"/>
            <a:ext cx="1191406" cy="868775"/>
          </a:xfrm>
          <a:prstGeom prst="roundRect">
            <a:avLst/>
          </a:prstGeom>
          <a:solidFill>
            <a:sysClr val="window" lastClr="FFFFFF"/>
          </a:solid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id-ID" sz="1600" b="0" i="0" u="none" strike="noStrike" kern="0" cap="none" spc="0" normalizeH="0" baseline="0" noProof="0" dirty="0">
                <a:ln>
                  <a:noFill/>
                </a:ln>
                <a:solidFill>
                  <a:prstClr val="black"/>
                </a:solidFill>
                <a:effectLst/>
                <a:uLnTx/>
                <a:uFillTx/>
                <a:latin typeface="Lato" panose="020F0502020204030203" pitchFamily="34" charset="0"/>
                <a:ea typeface="Lato" panose="020F0502020204030203" pitchFamily="34" charset="0"/>
                <a:cs typeface="Lato" panose="020F0502020204030203" pitchFamily="34" charset="0"/>
              </a:rPr>
              <a:t>feature engineering</a:t>
            </a:r>
          </a:p>
        </p:txBody>
      </p:sp>
      <p:sp>
        <p:nvSpPr>
          <p:cNvPr id="2" name="Shape 196"/>
          <p:cNvSpPr/>
          <p:nvPr/>
        </p:nvSpPr>
        <p:spPr>
          <a:xfrm>
            <a:off x="7780066" y="5197712"/>
            <a:ext cx="2285884" cy="305021"/>
          </a:xfrm>
          <a:prstGeom prst="rect">
            <a:avLst/>
          </a:prstGeom>
          <a:ln w="12700">
            <a:miter lim="400000"/>
          </a:ln>
        </p:spPr>
        <p:txBody>
          <a:bodyPr lIns="25400" tIns="25400" rIns="25400" bIns="25400" anchor="ctr"/>
          <a:lstStyle>
            <a:lvl1pPr algn="l">
              <a:lnSpc>
                <a:spcPct val="120000"/>
              </a:lnSpc>
              <a:defRPr sz="3500" cap="none">
                <a:solidFill>
                  <a:srgbClr val="FFFFFF"/>
                </a:solidFill>
                <a:latin typeface="Montserrat" panose="02000505000000020004"/>
                <a:ea typeface="Montserrat" panose="02000505000000020004"/>
                <a:cs typeface="Montserrat" panose="02000505000000020004"/>
                <a:sym typeface="Montserrat" panose="02000505000000020004"/>
              </a:defRPr>
            </a:lvl1pPr>
          </a:lstStyle>
          <a:p>
            <a:r>
              <a:rPr lang="zh-CN" altLang="id-ID" sz="2400" b="1" dirty="0">
                <a:solidFill>
                  <a:prstClr val="white"/>
                </a:solidFill>
                <a:latin typeface="Lato" panose="020F0502020204030203" pitchFamily="34" charset="0"/>
                <a:ea typeface="Lato" panose="020F0502020204030203" pitchFamily="34" charset="0"/>
                <a:cs typeface="Lato" panose="020F0502020204030203" pitchFamily="34" charset="0"/>
              </a:rPr>
              <a:t>特征选择</a:t>
            </a:r>
          </a:p>
        </p:txBody>
      </p:sp>
      <p:sp>
        <p:nvSpPr>
          <p:cNvPr id="4" name="Shape 196"/>
          <p:cNvSpPr/>
          <p:nvPr/>
        </p:nvSpPr>
        <p:spPr>
          <a:xfrm>
            <a:off x="7780066" y="2778997"/>
            <a:ext cx="2285884" cy="305021"/>
          </a:xfrm>
          <a:prstGeom prst="rect">
            <a:avLst/>
          </a:prstGeom>
          <a:ln w="12700">
            <a:miter lim="400000"/>
          </a:ln>
        </p:spPr>
        <p:txBody>
          <a:bodyPr lIns="25400" tIns="25400" rIns="25400" bIns="25400" anchor="ctr"/>
          <a:lstStyle>
            <a:lvl1pPr algn="l">
              <a:lnSpc>
                <a:spcPct val="120000"/>
              </a:lnSpc>
              <a:defRPr sz="3500" cap="none">
                <a:solidFill>
                  <a:srgbClr val="FFFFFF"/>
                </a:solidFill>
                <a:latin typeface="Montserrat" panose="02000505000000020004"/>
                <a:ea typeface="Montserrat" panose="02000505000000020004"/>
                <a:cs typeface="Montserrat" panose="02000505000000020004"/>
                <a:sym typeface="Montserrat" panose="02000505000000020004"/>
              </a:defRPr>
            </a:lvl1pPr>
          </a:lstStyle>
          <a:p>
            <a:r>
              <a:rPr lang="en-US" altLang="zh-CN" sz="2400" b="1" dirty="0">
                <a:solidFill>
                  <a:prstClr val="white"/>
                </a:solidFill>
                <a:latin typeface="Lato" panose="020F0502020204030203" pitchFamily="34" charset="0"/>
                <a:ea typeface="Lato" panose="020F0502020204030203" pitchFamily="34" charset="0"/>
                <a:cs typeface="Lato" panose="020F0502020204030203" pitchFamily="34" charset="0"/>
              </a:rPr>
              <a:t>WOE</a:t>
            </a:r>
            <a:r>
              <a:rPr lang="zh-CN" altLang="en-US" sz="2400" b="1" dirty="0">
                <a:solidFill>
                  <a:prstClr val="white"/>
                </a:solidFill>
                <a:latin typeface="Lato" panose="020F0502020204030203" pitchFamily="34" charset="0"/>
                <a:ea typeface="Lato" panose="020F0502020204030203" pitchFamily="34" charset="0"/>
                <a:cs typeface="Lato" panose="020F0502020204030203" pitchFamily="34" charset="0"/>
              </a:rPr>
              <a:t>编码</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3" y="0"/>
            <a:ext cx="12190593" cy="6858000"/>
          </a:xfrm>
          <a:prstGeom prst="rect">
            <a:avLst/>
          </a:prstGeom>
        </p:spPr>
      </p:pic>
      <p:sp>
        <p:nvSpPr>
          <p:cNvPr id="6" name="矩形 5"/>
          <p:cNvSpPr/>
          <p:nvPr/>
        </p:nvSpPr>
        <p:spPr>
          <a:xfrm>
            <a:off x="49530" y="0"/>
            <a:ext cx="12192000" cy="6858000"/>
          </a:xfrm>
          <a:prstGeom prst="rect">
            <a:avLst/>
          </a:prstGeom>
          <a:gradFill>
            <a:gsLst>
              <a:gs pos="0">
                <a:schemeClr val="tx1">
                  <a:lumMod val="95000"/>
                  <a:lumOff val="5000"/>
                </a:schemeClr>
              </a:gs>
              <a:gs pos="31000">
                <a:schemeClr val="tx1">
                  <a:lumMod val="95000"/>
                  <a:lumOff val="5000"/>
                  <a:alpha val="86000"/>
                </a:schemeClr>
              </a:gs>
              <a:gs pos="64000">
                <a:schemeClr val="tx1">
                  <a:lumMod val="95000"/>
                  <a:lumOff val="5000"/>
                  <a:alpha val="98000"/>
                </a:schemeClr>
              </a:gs>
              <a:gs pos="100000">
                <a:schemeClr val="tx1">
                  <a:lumMod val="95000"/>
                  <a:lumOff val="5000"/>
                  <a:alpha val="5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aphicFrame>
        <p:nvGraphicFramePr>
          <p:cNvPr id="23" name="2D Pie Chart"/>
          <p:cNvGraphicFramePr/>
          <p:nvPr/>
        </p:nvGraphicFramePr>
        <p:xfrm>
          <a:off x="15875" y="1089025"/>
          <a:ext cx="5518150" cy="4679950"/>
        </p:xfrm>
        <a:graphic>
          <a:graphicData uri="http://schemas.openxmlformats.org/drawingml/2006/chart">
            <c:chart xmlns:c="http://schemas.openxmlformats.org/drawingml/2006/chart" xmlns:r="http://schemas.openxmlformats.org/officeDocument/2006/relationships" r:id="rId3"/>
          </a:graphicData>
        </a:graphic>
      </p:graphicFrame>
      <p:sp>
        <p:nvSpPr>
          <p:cNvPr id="63" name="SPECIAL CHART ANALYSIS…"/>
          <p:cNvSpPr txBox="1"/>
          <p:nvPr/>
        </p:nvSpPr>
        <p:spPr>
          <a:xfrm>
            <a:off x="9595089" y="6148050"/>
            <a:ext cx="889000" cy="230505"/>
          </a:xfrm>
          <a:prstGeom prst="rect">
            <a:avLst/>
          </a:prstGeom>
          <a:ln w="12700">
            <a:miter lim="400000"/>
          </a:ln>
        </p:spPr>
        <p:txBody>
          <a:bodyPr wrap="none" lIns="0" tIns="0" rIns="0" bIns="0">
            <a:spAutoFit/>
          </a:bodyPr>
          <a:lstStyle/>
          <a:p>
            <a:pPr algn="l">
              <a:lnSpc>
                <a:spcPct val="150000"/>
              </a:lnSpc>
              <a:defRPr sz="2000" b="0">
                <a:solidFill>
                  <a:srgbClr val="2C2E3C"/>
                </a:solidFill>
                <a:latin typeface="Lato Black" panose="020F0A02020204030203"/>
                <a:ea typeface="Lato Black" panose="020F0A02020204030203"/>
                <a:cs typeface="Lato Black" panose="020F0A02020204030203"/>
                <a:sym typeface="Lato Black" panose="020F0A02020204030203"/>
              </a:defRPr>
            </a:pPr>
            <a:r>
              <a:rPr sz="1000">
                <a:solidFill>
                  <a:schemeClr val="bg1"/>
                </a:solidFill>
                <a:latin typeface="Lato Black" panose="020F0A02020204030203"/>
                <a:ea typeface="Lato Black" panose="020F0A02020204030203"/>
                <a:cs typeface="Lato Black" panose="020F0A02020204030203"/>
                <a:sym typeface="Lato Black" panose="020F0A02020204030203"/>
              </a:rPr>
              <a:t>feature engineering</a:t>
            </a:r>
          </a:p>
        </p:txBody>
      </p:sp>
      <p:sp>
        <p:nvSpPr>
          <p:cNvPr id="64" name="TextBox 27"/>
          <p:cNvSpPr txBox="1"/>
          <p:nvPr/>
        </p:nvSpPr>
        <p:spPr>
          <a:xfrm>
            <a:off x="4038589" y="525610"/>
            <a:ext cx="4583062" cy="475615"/>
          </a:xfrm>
          <a:prstGeom prst="rect">
            <a:avLst/>
          </a:prstGeom>
          <a:noFill/>
        </p:spPr>
        <p:txBody>
          <a:bodyPr wrap="square" rtlCol="0">
            <a:spAutoFit/>
          </a:bodyPr>
          <a:lstStyle/>
          <a:p>
            <a:pPr algn="ctr">
              <a:lnSpc>
                <a:spcPts val="3000"/>
              </a:lnSpc>
            </a:pPr>
            <a:r>
              <a:rPr lang="zh-CN" altLang="en-US" sz="3200" b="1" i="1" dirty="0">
                <a:solidFill>
                  <a:schemeClr val="bg1"/>
                </a:solidFill>
                <a:latin typeface="Montserrat" panose="02000505000000020004" pitchFamily="50" charset="0"/>
                <a:ea typeface="宋体" panose="02010600030101010101" pitchFamily="2" charset="-122"/>
                <a:cs typeface="Lato" panose="020F0502020204030203" pitchFamily="34" charset="0"/>
              </a:rPr>
              <a:t>特征工程</a:t>
            </a:r>
          </a:p>
        </p:txBody>
      </p:sp>
      <p:sp>
        <p:nvSpPr>
          <p:cNvPr id="65" name="Rectangle 28"/>
          <p:cNvSpPr/>
          <p:nvPr/>
        </p:nvSpPr>
        <p:spPr>
          <a:xfrm>
            <a:off x="5106501" y="1138372"/>
            <a:ext cx="2447238" cy="260350"/>
          </a:xfrm>
          <a:prstGeom prst="rect">
            <a:avLst/>
          </a:prstGeom>
        </p:spPr>
        <p:txBody>
          <a:bodyPr wrap="square">
            <a:spAutoFit/>
          </a:bodyPr>
          <a:lstStyle/>
          <a:p>
            <a:pPr algn="ctr"/>
            <a:r>
              <a:rPr sz="1100">
                <a:solidFill>
                  <a:schemeClr val="bg1"/>
                </a:solidFill>
                <a:latin typeface="Lato Black" panose="020F0A02020204030203"/>
                <a:ea typeface="Lato Black" panose="020F0A02020204030203"/>
                <a:cs typeface="Lato Black" panose="020F0A02020204030203"/>
                <a:sym typeface="Lato Black" panose="020F0A02020204030203"/>
              </a:rPr>
              <a:t>feature engineering</a:t>
            </a:r>
          </a:p>
        </p:txBody>
      </p:sp>
      <p:sp>
        <p:nvSpPr>
          <p:cNvPr id="4" name="圆角矩形 3"/>
          <p:cNvSpPr/>
          <p:nvPr/>
        </p:nvSpPr>
        <p:spPr>
          <a:xfrm>
            <a:off x="1018540" y="1633855"/>
            <a:ext cx="10200005" cy="4421505"/>
          </a:xfrm>
          <a:prstGeom prst="roundRect">
            <a:avLst/>
          </a:prstGeom>
          <a:effectLst>
            <a:glow rad="7620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descr="d4225e2c3a711603514f4db8ae84c2c"/>
          <p:cNvPicPr>
            <a:picLocks noChangeAspect="1"/>
          </p:cNvPicPr>
          <p:nvPr/>
        </p:nvPicPr>
        <p:blipFill>
          <a:blip r:embed="rId4"/>
          <a:stretch>
            <a:fillRect/>
          </a:stretch>
        </p:blipFill>
        <p:spPr>
          <a:xfrm>
            <a:off x="1414780" y="1976120"/>
            <a:ext cx="9361805" cy="373697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3" y="0"/>
            <a:ext cx="12190593" cy="6858000"/>
          </a:xfrm>
          <a:prstGeom prst="rect">
            <a:avLst/>
          </a:prstGeom>
        </p:spPr>
      </p:pic>
      <p:sp>
        <p:nvSpPr>
          <p:cNvPr id="4" name="矩形 3"/>
          <p:cNvSpPr/>
          <p:nvPr/>
        </p:nvSpPr>
        <p:spPr>
          <a:xfrm>
            <a:off x="-635" y="0"/>
            <a:ext cx="12192000" cy="6858000"/>
          </a:xfrm>
          <a:prstGeom prst="rect">
            <a:avLst/>
          </a:prstGeom>
          <a:gradFill>
            <a:gsLst>
              <a:gs pos="0">
                <a:schemeClr val="tx1">
                  <a:lumMod val="95000"/>
                  <a:lumOff val="5000"/>
                </a:schemeClr>
              </a:gs>
              <a:gs pos="100000">
                <a:schemeClr val="tx1">
                  <a:lumMod val="95000"/>
                  <a:lumOff val="5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7" name="文本框 6"/>
          <p:cNvSpPr txBox="1"/>
          <p:nvPr/>
        </p:nvSpPr>
        <p:spPr>
          <a:xfrm>
            <a:off x="1855470" y="2445385"/>
            <a:ext cx="8992870" cy="1322070"/>
          </a:xfrm>
          <a:prstGeom prst="rect">
            <a:avLst/>
          </a:prstGeom>
          <a:noFill/>
        </p:spPr>
        <p:txBody>
          <a:bodyPr wrap="square" rtlCol="0">
            <a:spAutoFit/>
          </a:bodyPr>
          <a:lstStyle/>
          <a:p>
            <a:r>
              <a:rPr lang="zh-CN" altLang="en-US" sz="2000">
                <a:solidFill>
                  <a:schemeClr val="bg1"/>
                </a:solidFill>
              </a:rPr>
              <a:t>在银行数据中，存在大量的不平衡数据，比如违约人数，不违约的人数对违约的人数占有绝对优势，但如果将这种不平衡的数据及带入模型，就会导致模型忽略少数类，这样模型对于识别违约但能力就会下降，而违约的人恰恰是我们我们最关注的</a:t>
            </a:r>
          </a:p>
        </p:txBody>
      </p:sp>
      <p:sp>
        <p:nvSpPr>
          <p:cNvPr id="8" name="文本框 7"/>
          <p:cNvSpPr txBox="1"/>
          <p:nvPr/>
        </p:nvSpPr>
        <p:spPr>
          <a:xfrm>
            <a:off x="4391025" y="816610"/>
            <a:ext cx="3024505" cy="460375"/>
          </a:xfrm>
          <a:prstGeom prst="rect">
            <a:avLst/>
          </a:prstGeom>
          <a:noFill/>
        </p:spPr>
        <p:txBody>
          <a:bodyPr wrap="square" rtlCol="0">
            <a:spAutoFit/>
          </a:bodyPr>
          <a:lstStyle/>
          <a:p>
            <a:pPr marL="0" marR="0" lvl="0" indent="0" algn="l" defTabSz="914400" rtl="0" fontAlgn="auto">
              <a:lnSpc>
                <a:spcPct val="100000"/>
              </a:lnSpc>
              <a:spcBef>
                <a:spcPts val="0"/>
              </a:spcBef>
              <a:spcAft>
                <a:spcPts val="0"/>
              </a:spcAft>
              <a:buClrTx/>
              <a:buSzTx/>
              <a:buFontTx/>
              <a:buNone/>
              <a:defRPr/>
            </a:pPr>
            <a:r>
              <a:rPr lang="en-US" altLang="zh-CN" sz="2400" b="1" i="1" noProof="0" dirty="0">
                <a:ln>
                  <a:noFill/>
                </a:ln>
                <a:solidFill>
                  <a:prstClr val="white"/>
                </a:solidFill>
                <a:effectLst/>
                <a:uLnTx/>
                <a:uFillTx/>
                <a:latin typeface="微软雅黑" panose="020B0503020204020204" pitchFamily="34" charset="-122"/>
                <a:ea typeface="微软雅黑" panose="020B0503020204020204" pitchFamily="34" charset="-122"/>
                <a:sym typeface="+mn-ea"/>
              </a:rPr>
              <a:t>     </a:t>
            </a:r>
            <a:r>
              <a:rPr lang="zh-CN" altLang="en-US" sz="2400" b="1" i="1" noProof="0" dirty="0">
                <a:ln>
                  <a:noFill/>
                </a:ln>
                <a:solidFill>
                  <a:prstClr val="white"/>
                </a:solidFill>
                <a:effectLst/>
                <a:uLnTx/>
                <a:uFillTx/>
                <a:latin typeface="微软雅黑" panose="020B0503020204020204" pitchFamily="34" charset="-122"/>
                <a:ea typeface="微软雅黑" panose="020B0503020204020204" pitchFamily="34" charset="-122"/>
                <a:sym typeface="+mn-ea"/>
              </a:rPr>
              <a:t>样本平衡化处理</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3" y="0"/>
            <a:ext cx="12190593" cy="6858000"/>
          </a:xfrm>
          <a:prstGeom prst="rect">
            <a:avLst/>
          </a:prstGeom>
        </p:spPr>
      </p:pic>
      <p:sp>
        <p:nvSpPr>
          <p:cNvPr id="6" name="矩形 5"/>
          <p:cNvSpPr/>
          <p:nvPr/>
        </p:nvSpPr>
        <p:spPr>
          <a:xfrm>
            <a:off x="-635" y="0"/>
            <a:ext cx="12192000" cy="6858000"/>
          </a:xfrm>
          <a:prstGeom prst="rect">
            <a:avLst/>
          </a:prstGeom>
          <a:gradFill>
            <a:gsLst>
              <a:gs pos="0">
                <a:schemeClr val="tx1">
                  <a:lumMod val="95000"/>
                  <a:lumOff val="5000"/>
                </a:schemeClr>
              </a:gs>
              <a:gs pos="100000">
                <a:schemeClr val="tx1">
                  <a:lumMod val="95000"/>
                  <a:lumOff val="5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等线" panose="02010600030101010101" charset="-122"/>
              <a:ea typeface="等线" panose="02010600030101010101" charset="-122"/>
              <a:cs typeface="+mn-cs"/>
            </a:endParaRPr>
          </a:p>
        </p:txBody>
      </p:sp>
      <p:sp>
        <p:nvSpPr>
          <p:cNvPr id="4" name="圆角矩形 3"/>
          <p:cNvSpPr/>
          <p:nvPr/>
        </p:nvSpPr>
        <p:spPr>
          <a:xfrm>
            <a:off x="874395" y="697865"/>
            <a:ext cx="9881870" cy="5883275"/>
          </a:xfrm>
          <a:prstGeom prst="roundRect">
            <a:avLst/>
          </a:prstGeom>
          <a:effectLst>
            <a:glow rad="596900">
              <a:srgbClr val="30BCF7">
                <a:alpha val="40000"/>
              </a:srgbClr>
            </a:glow>
            <a:reflection stA="0" endPos="650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圆角矩形 6"/>
          <p:cNvSpPr/>
          <p:nvPr/>
        </p:nvSpPr>
        <p:spPr>
          <a:xfrm>
            <a:off x="1341120" y="1195705"/>
            <a:ext cx="7216775" cy="5069205"/>
          </a:xfrm>
          <a:prstGeom prst="roundRect">
            <a:avLst/>
          </a:prstGeom>
          <a:effectLst>
            <a:glow rad="76200">
              <a:schemeClr val="accent5">
                <a:satMod val="175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pic>
        <p:nvPicPr>
          <p:cNvPr id="3" name="图片 2" descr="平衡"/>
          <p:cNvPicPr>
            <a:picLocks noChangeAspect="1"/>
          </p:cNvPicPr>
          <p:nvPr/>
        </p:nvPicPr>
        <p:blipFill>
          <a:blip r:embed="rId3"/>
          <a:stretch>
            <a:fillRect/>
          </a:stretch>
        </p:blipFill>
        <p:spPr>
          <a:xfrm>
            <a:off x="1230630" y="1808480"/>
            <a:ext cx="7176770" cy="4275455"/>
          </a:xfrm>
          <a:prstGeom prst="rect">
            <a:avLst/>
          </a:prstGeom>
        </p:spPr>
      </p:pic>
      <p:sp>
        <p:nvSpPr>
          <p:cNvPr id="8" name="文本框 7"/>
          <p:cNvSpPr txBox="1"/>
          <p:nvPr/>
        </p:nvSpPr>
        <p:spPr>
          <a:xfrm>
            <a:off x="9317990" y="1927860"/>
            <a:ext cx="459740" cy="4337050"/>
          </a:xfrm>
          <a:prstGeom prst="rect">
            <a:avLst/>
          </a:prstGeom>
          <a:noFill/>
        </p:spPr>
        <p:txBody>
          <a:bodyPr vert="eaVert" wrap="square" rtlCol="0">
            <a:spAutoFit/>
          </a:bodyPr>
          <a:lstStyle/>
          <a:p>
            <a:r>
              <a:rPr lang="zh-CN" altLang="en-US"/>
              <a:t>样本分布存在严重不均衡状况</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3" y="0"/>
            <a:ext cx="12190593" cy="6858000"/>
          </a:xfrm>
          <a:prstGeom prst="rect">
            <a:avLst/>
          </a:prstGeom>
        </p:spPr>
      </p:pic>
      <p:sp>
        <p:nvSpPr>
          <p:cNvPr id="6" name="矩形 5"/>
          <p:cNvSpPr/>
          <p:nvPr/>
        </p:nvSpPr>
        <p:spPr>
          <a:xfrm>
            <a:off x="-635" y="0"/>
            <a:ext cx="12192000" cy="6858000"/>
          </a:xfrm>
          <a:prstGeom prst="rect">
            <a:avLst/>
          </a:prstGeom>
          <a:gradFill>
            <a:gsLst>
              <a:gs pos="0">
                <a:schemeClr val="tx1">
                  <a:lumMod val="95000"/>
                  <a:lumOff val="5000"/>
                </a:schemeClr>
              </a:gs>
              <a:gs pos="100000">
                <a:schemeClr val="tx1">
                  <a:lumMod val="95000"/>
                  <a:lumOff val="5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等线" panose="02010600030101010101" charset="-122"/>
              <a:ea typeface="等线" panose="02010600030101010101" charset="-122"/>
              <a:cs typeface="+mn-cs"/>
            </a:endParaRPr>
          </a:p>
        </p:txBody>
      </p:sp>
      <p:sp>
        <p:nvSpPr>
          <p:cNvPr id="4" name="圆角矩形 3"/>
          <p:cNvSpPr/>
          <p:nvPr/>
        </p:nvSpPr>
        <p:spPr>
          <a:xfrm>
            <a:off x="874395" y="697865"/>
            <a:ext cx="10500360" cy="5883275"/>
          </a:xfrm>
          <a:prstGeom prst="roundRect">
            <a:avLst/>
          </a:prstGeom>
          <a:effectLst>
            <a:glow rad="596900">
              <a:srgbClr val="30BCF7">
                <a:alpha val="40000"/>
              </a:srgbClr>
            </a:glow>
            <a:reflection stA="0" endPos="650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圆角矩形 6"/>
          <p:cNvSpPr/>
          <p:nvPr/>
        </p:nvSpPr>
        <p:spPr>
          <a:xfrm>
            <a:off x="1657985" y="1014095"/>
            <a:ext cx="8933180" cy="5327015"/>
          </a:xfrm>
          <a:prstGeom prst="roundRect">
            <a:avLst/>
          </a:prstGeom>
          <a:effectLst>
            <a:glow rad="76200">
              <a:schemeClr val="accent5">
                <a:satMod val="175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pic>
        <p:nvPicPr>
          <p:cNvPr id="3" name="图片 2" descr="平衡2"/>
          <p:cNvPicPr>
            <a:picLocks noChangeAspect="1"/>
          </p:cNvPicPr>
          <p:nvPr/>
        </p:nvPicPr>
        <p:blipFill>
          <a:blip r:embed="rId3"/>
          <a:stretch>
            <a:fillRect/>
          </a:stretch>
        </p:blipFill>
        <p:spPr>
          <a:xfrm>
            <a:off x="2209165" y="1119505"/>
            <a:ext cx="7771765" cy="4142105"/>
          </a:xfrm>
          <a:prstGeom prst="rect">
            <a:avLst/>
          </a:prstGeom>
        </p:spPr>
      </p:pic>
      <p:sp>
        <p:nvSpPr>
          <p:cNvPr id="8" name="文本框 7"/>
          <p:cNvSpPr txBox="1"/>
          <p:nvPr/>
        </p:nvSpPr>
        <p:spPr>
          <a:xfrm>
            <a:off x="2239010" y="5539740"/>
            <a:ext cx="7771765" cy="922020"/>
          </a:xfrm>
          <a:prstGeom prst="rect">
            <a:avLst/>
          </a:prstGeom>
          <a:noFill/>
        </p:spPr>
        <p:txBody>
          <a:bodyPr wrap="square" rtlCol="0">
            <a:spAutoFit/>
          </a:bodyPr>
          <a:lstStyle/>
          <a:p>
            <a:r>
              <a:rPr lang="en-US" altLang="zh-CN">
                <a:solidFill>
                  <a:schemeClr val="tx1"/>
                </a:solidFill>
              </a:rPr>
              <a:t>     </a:t>
            </a:r>
            <a:r>
              <a:rPr lang="zh-CN" altLang="en-US">
                <a:solidFill>
                  <a:schemeClr val="tx1"/>
                </a:solidFill>
              </a:rPr>
              <a:t>在</a:t>
            </a:r>
            <a:r>
              <a:rPr>
                <a:solidFill>
                  <a:schemeClr val="tx1"/>
                </a:solidFill>
              </a:rPr>
              <a:t>我们在采样方法上使用 SMOTE 算法</a:t>
            </a:r>
            <a:r>
              <a:rPr>
                <a:solidFill>
                  <a:schemeClr val="tx1"/>
                </a:solidFill>
                <a:sym typeface="+mn-ea"/>
              </a:rPr>
              <a:t>合成新的少数类样本</a:t>
            </a:r>
            <a:r>
              <a:rPr>
                <a:solidFill>
                  <a:schemeClr val="tx1"/>
                </a:solidFill>
              </a:rPr>
              <a:t>来平衡样本，以保证之后逻辑回归的准确度。</a:t>
            </a:r>
          </a:p>
          <a:p>
            <a:endParaRPr>
              <a:solidFill>
                <a:schemeClr val="tx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3" y="0"/>
            <a:ext cx="12190593" cy="6858000"/>
          </a:xfrm>
          <a:prstGeom prst="rect">
            <a:avLst/>
          </a:prstGeom>
        </p:spPr>
      </p:pic>
      <p:sp>
        <p:nvSpPr>
          <p:cNvPr id="6" name="矩形 5"/>
          <p:cNvSpPr/>
          <p:nvPr/>
        </p:nvSpPr>
        <p:spPr>
          <a:xfrm>
            <a:off x="-635" y="0"/>
            <a:ext cx="12192000" cy="6858000"/>
          </a:xfrm>
          <a:prstGeom prst="rect">
            <a:avLst/>
          </a:prstGeom>
          <a:gradFill>
            <a:gsLst>
              <a:gs pos="0">
                <a:schemeClr val="tx1">
                  <a:lumMod val="95000"/>
                  <a:lumOff val="5000"/>
                </a:schemeClr>
              </a:gs>
              <a:gs pos="100000">
                <a:schemeClr val="tx1">
                  <a:lumMod val="95000"/>
                  <a:lumOff val="5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3" name="文本框 2"/>
          <p:cNvSpPr txBox="1"/>
          <p:nvPr/>
        </p:nvSpPr>
        <p:spPr>
          <a:xfrm>
            <a:off x="5202555" y="725805"/>
            <a:ext cx="2496185" cy="460375"/>
          </a:xfrm>
          <a:prstGeom prst="rect">
            <a:avLst/>
          </a:prstGeom>
          <a:noFill/>
        </p:spPr>
        <p:txBody>
          <a:bodyPr wrap="square" rtlCol="0">
            <a:spAutoFit/>
          </a:bodyPr>
          <a:lstStyle/>
          <a:p>
            <a:pPr marL="0" marR="0" lvl="0" indent="0" algn="l" defTabSz="914400" rtl="0" fontAlgn="auto">
              <a:lnSpc>
                <a:spcPct val="100000"/>
              </a:lnSpc>
              <a:spcBef>
                <a:spcPts val="0"/>
              </a:spcBef>
              <a:spcAft>
                <a:spcPts val="0"/>
              </a:spcAft>
              <a:buClrTx/>
              <a:buSzTx/>
              <a:buFontTx/>
              <a:buNone/>
              <a:defRPr/>
            </a:pPr>
            <a:r>
              <a:rPr lang="en-US" altLang="zh-CN" sz="2400" b="1" i="1" noProof="0" dirty="0">
                <a:ln>
                  <a:noFill/>
                </a:ln>
                <a:solidFill>
                  <a:prstClr val="white"/>
                </a:solidFill>
                <a:effectLst/>
                <a:uLnTx/>
                <a:uFillTx/>
                <a:latin typeface="微软雅黑" panose="020B0503020204020204" pitchFamily="34" charset="-122"/>
                <a:ea typeface="微软雅黑" panose="020B0503020204020204" pitchFamily="34" charset="-122"/>
                <a:sym typeface="+mn-ea"/>
              </a:rPr>
              <a:t>     </a:t>
            </a:r>
            <a:r>
              <a:rPr lang="zh-CN" altLang="en-US" sz="2400" b="1" i="1" noProof="0" dirty="0">
                <a:ln>
                  <a:noFill/>
                </a:ln>
                <a:solidFill>
                  <a:prstClr val="white"/>
                </a:solidFill>
                <a:effectLst/>
                <a:uLnTx/>
                <a:uFillTx/>
                <a:latin typeface="微软雅黑" panose="020B0503020204020204" pitchFamily="34" charset="-122"/>
                <a:ea typeface="微软雅黑" panose="020B0503020204020204" pitchFamily="34" charset="-122"/>
                <a:sym typeface="+mn-ea"/>
              </a:rPr>
              <a:t>特征分箱</a:t>
            </a:r>
          </a:p>
        </p:txBody>
      </p:sp>
      <p:sp>
        <p:nvSpPr>
          <p:cNvPr id="2" name="文本框 1"/>
          <p:cNvSpPr txBox="1"/>
          <p:nvPr/>
        </p:nvSpPr>
        <p:spPr>
          <a:xfrm>
            <a:off x="1690370" y="2235835"/>
            <a:ext cx="8992870" cy="2584450"/>
          </a:xfrm>
          <a:prstGeom prst="rect">
            <a:avLst/>
          </a:prstGeom>
          <a:noFill/>
        </p:spPr>
        <p:txBody>
          <a:bodyPr wrap="square" rtlCol="0">
            <a:spAutoFit/>
          </a:bodyPr>
          <a:lstStyle/>
          <a:p>
            <a:r>
              <a:rPr lang="en-US" altLang="zh-CN">
                <a:solidFill>
                  <a:schemeClr val="bg1"/>
                </a:solidFill>
              </a:rPr>
              <a:t>       </a:t>
            </a:r>
            <a:r>
              <a:rPr lang="zh-CN" altLang="en-US">
                <a:solidFill>
                  <a:schemeClr val="bg1"/>
                </a:solidFill>
              </a:rPr>
              <a:t>评分卡的制作是为了给各个特征进行分档，因此需要将连续变量转化为离散变量。让组之间的差异尽可能的小，不同组之间的差异尽可能的大，使不同属性之人划分为不同类别，对应不同的分数。同时为了避免一些‘异常数据’极端值产生的影响，又避免特征中无意义的波动，我们采用分箱的方法，来提高模型的拟合度。</a:t>
            </a:r>
          </a:p>
          <a:p>
            <a:r>
              <a:rPr lang="zh-CN" altLang="en-US">
                <a:solidFill>
                  <a:schemeClr val="bg1"/>
                </a:solidFill>
              </a:rPr>
              <a:t>     </a:t>
            </a:r>
          </a:p>
          <a:p>
            <a:endParaRPr lang="zh-CN" altLang="en-US">
              <a:solidFill>
                <a:schemeClr val="bg1"/>
              </a:solidFill>
            </a:endParaRPr>
          </a:p>
          <a:p>
            <a:endParaRPr lang="zh-CN" altLang="en-US">
              <a:solidFill>
                <a:schemeClr val="bg1"/>
              </a:solidFill>
            </a:endParaRPr>
          </a:p>
          <a:p>
            <a:r>
              <a:rPr lang="zh-CN" altLang="en-US">
                <a:solidFill>
                  <a:schemeClr val="bg1"/>
                </a:solidFill>
              </a:rPr>
              <a:t>       此外，数据存在少量脱离大部分数据分布值又不能将其划分为异常值的数据也要用分箱提高精度。</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3" y="0"/>
            <a:ext cx="12190593" cy="6858000"/>
          </a:xfrm>
          <a:prstGeom prst="rect">
            <a:avLst/>
          </a:prstGeom>
        </p:spPr>
      </p:pic>
      <p:sp>
        <p:nvSpPr>
          <p:cNvPr id="6" name="矩形 5"/>
          <p:cNvSpPr/>
          <p:nvPr/>
        </p:nvSpPr>
        <p:spPr>
          <a:xfrm>
            <a:off x="-635" y="0"/>
            <a:ext cx="12192000" cy="6858000"/>
          </a:xfrm>
          <a:prstGeom prst="rect">
            <a:avLst/>
          </a:prstGeom>
          <a:gradFill>
            <a:gsLst>
              <a:gs pos="0">
                <a:schemeClr val="tx1">
                  <a:lumMod val="95000"/>
                  <a:lumOff val="5000"/>
                </a:schemeClr>
              </a:gs>
              <a:gs pos="100000">
                <a:schemeClr val="tx1">
                  <a:lumMod val="95000"/>
                  <a:lumOff val="5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3" name="文本框 2"/>
          <p:cNvSpPr txBox="1"/>
          <p:nvPr/>
        </p:nvSpPr>
        <p:spPr>
          <a:xfrm>
            <a:off x="4614545" y="725805"/>
            <a:ext cx="3084195" cy="460375"/>
          </a:xfrm>
          <a:prstGeom prst="rect">
            <a:avLst/>
          </a:prstGeom>
          <a:noFill/>
        </p:spPr>
        <p:txBody>
          <a:bodyPr wrap="square" rtlCol="0">
            <a:spAutoFit/>
          </a:bodyPr>
          <a:lstStyle/>
          <a:p>
            <a:pPr marL="0" marR="0" lvl="0" indent="0" algn="l" defTabSz="914400" rtl="0" fontAlgn="auto">
              <a:lnSpc>
                <a:spcPct val="100000"/>
              </a:lnSpc>
              <a:spcBef>
                <a:spcPts val="0"/>
              </a:spcBef>
              <a:spcAft>
                <a:spcPts val="0"/>
              </a:spcAft>
              <a:buClrTx/>
              <a:buSzTx/>
              <a:buFontTx/>
              <a:buNone/>
              <a:defRPr/>
            </a:pPr>
            <a:r>
              <a:rPr lang="en-US" altLang="zh-CN" sz="2400" b="1" i="1" noProof="0" dirty="0">
                <a:ln>
                  <a:noFill/>
                </a:ln>
                <a:solidFill>
                  <a:prstClr val="white"/>
                </a:solidFill>
                <a:effectLst/>
                <a:uLnTx/>
                <a:uFillTx/>
                <a:latin typeface="微软雅黑" panose="020B0503020204020204" pitchFamily="34" charset="-122"/>
                <a:ea typeface="微软雅黑" panose="020B0503020204020204" pitchFamily="34" charset="-122"/>
                <a:sym typeface="+mn-ea"/>
              </a:rPr>
              <a:t>     </a:t>
            </a:r>
            <a:r>
              <a:rPr lang="zh-CN" altLang="en-US" sz="2400" b="1" i="1" noProof="0" dirty="0">
                <a:ln>
                  <a:noFill/>
                </a:ln>
                <a:solidFill>
                  <a:prstClr val="white"/>
                </a:solidFill>
                <a:effectLst/>
                <a:uLnTx/>
                <a:uFillTx/>
                <a:latin typeface="微软雅黑" panose="020B0503020204020204" pitchFamily="34" charset="-122"/>
                <a:ea typeface="微软雅黑" panose="020B0503020204020204" pitchFamily="34" charset="-122"/>
                <a:sym typeface="+mn-ea"/>
              </a:rPr>
              <a:t>关于分箱的个数</a:t>
            </a:r>
          </a:p>
        </p:txBody>
      </p:sp>
      <p:sp>
        <p:nvSpPr>
          <p:cNvPr id="2" name="文本框 1"/>
          <p:cNvSpPr txBox="1"/>
          <p:nvPr/>
        </p:nvSpPr>
        <p:spPr>
          <a:xfrm>
            <a:off x="2044700" y="1451610"/>
            <a:ext cx="8557260" cy="1198880"/>
          </a:xfrm>
          <a:prstGeom prst="rect">
            <a:avLst/>
          </a:prstGeom>
          <a:noFill/>
        </p:spPr>
        <p:txBody>
          <a:bodyPr wrap="square" rtlCol="0">
            <a:spAutoFit/>
          </a:bodyPr>
          <a:lstStyle/>
          <a:p>
            <a:r>
              <a:rPr lang="en-US" altLang="zh-CN">
                <a:solidFill>
                  <a:schemeClr val="bg1"/>
                </a:solidFill>
              </a:rPr>
              <a:t>  </a:t>
            </a:r>
            <a:r>
              <a:rPr lang="zh-CN" altLang="en-US">
                <a:solidFill>
                  <a:schemeClr val="bg1"/>
                </a:solidFill>
              </a:rPr>
              <a:t>首先从业务的角度考虑，分箱数不能过多，其次从模型的角度考虑，分箱数过多会导致</a:t>
            </a:r>
            <a:r>
              <a:rPr lang="en-US" altLang="zh-CN">
                <a:solidFill>
                  <a:schemeClr val="bg1"/>
                </a:solidFill>
              </a:rPr>
              <a:t>IV</a:t>
            </a:r>
            <a:r>
              <a:rPr lang="zh-CN" altLang="en-US">
                <a:solidFill>
                  <a:schemeClr val="bg1"/>
                </a:solidFill>
              </a:rPr>
              <a:t>值变大，对模型的贡献过大，会压缩其他特征的影响，这就意味着，数据的微小浮动导致样本属于不同的分段的可能性变大，导致模型不稳定，在这里，我们使用</a:t>
            </a:r>
            <a:r>
              <a:rPr lang="en-US" altLang="zh-CN">
                <a:solidFill>
                  <a:schemeClr val="bg1"/>
                </a:solidFill>
              </a:rPr>
              <a:t>Information value (IV) </a:t>
            </a:r>
            <a:r>
              <a:rPr lang="zh-CN" altLang="en-US">
                <a:solidFill>
                  <a:schemeClr val="bg1"/>
                </a:solidFill>
              </a:rPr>
              <a:t>来进行分箱数的确定。</a:t>
            </a:r>
          </a:p>
        </p:txBody>
      </p:sp>
      <p:pic>
        <p:nvPicPr>
          <p:cNvPr id="4" name="图片 3" descr="Iv"/>
          <p:cNvPicPr>
            <a:picLocks noChangeAspect="1"/>
          </p:cNvPicPr>
          <p:nvPr/>
        </p:nvPicPr>
        <p:blipFill>
          <a:blip r:embed="rId3"/>
          <a:stretch>
            <a:fillRect/>
          </a:stretch>
        </p:blipFill>
        <p:spPr>
          <a:xfrm>
            <a:off x="1877695" y="3465195"/>
            <a:ext cx="8557260" cy="315277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3" y="0"/>
            <a:ext cx="12190593" cy="6858000"/>
          </a:xfrm>
          <a:prstGeom prst="rect">
            <a:avLst/>
          </a:prstGeom>
        </p:spPr>
      </p:pic>
      <p:sp>
        <p:nvSpPr>
          <p:cNvPr id="6" name="矩形 5"/>
          <p:cNvSpPr/>
          <p:nvPr/>
        </p:nvSpPr>
        <p:spPr>
          <a:xfrm>
            <a:off x="0" y="0"/>
            <a:ext cx="12192000" cy="6858000"/>
          </a:xfrm>
          <a:prstGeom prst="rect">
            <a:avLst/>
          </a:prstGeom>
          <a:gradFill>
            <a:gsLst>
              <a:gs pos="0">
                <a:schemeClr val="tx1">
                  <a:lumMod val="95000"/>
                  <a:lumOff val="5000"/>
                </a:schemeClr>
              </a:gs>
              <a:gs pos="100000">
                <a:schemeClr val="tx1">
                  <a:lumMod val="95000"/>
                  <a:lumOff val="5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pic>
        <p:nvPicPr>
          <p:cNvPr id="11" name="图片 10"/>
          <p:cNvPicPr>
            <a:picLocks noChangeAspect="1"/>
          </p:cNvPicPr>
          <p:nvPr/>
        </p:nvPicPr>
        <p:blipFill>
          <a:blip r:embed="rId3" cstate="print">
            <a:clrChange>
              <a:clrFrom>
                <a:srgbClr val="020202">
                  <a:alpha val="5882"/>
                </a:srgbClr>
              </a:clrFrom>
              <a:clrTo>
                <a:srgbClr val="020202">
                  <a:alpha val="0"/>
                </a:srgbClr>
              </a:clrTo>
            </a:clrChange>
            <a:extLst>
              <a:ext uri="{28A0092B-C50C-407E-A947-70E740481C1C}">
                <a14:useLocalDpi xmlns:a14="http://schemas.microsoft.com/office/drawing/2010/main" val="0"/>
              </a:ext>
            </a:extLst>
          </a:blip>
          <a:stretch>
            <a:fillRect/>
          </a:stretch>
        </p:blipFill>
        <p:spPr>
          <a:xfrm>
            <a:off x="0" y="696212"/>
            <a:ext cx="12192000" cy="6096000"/>
          </a:xfrm>
          <a:prstGeom prst="rect">
            <a:avLst/>
          </a:prstGeom>
        </p:spPr>
      </p:pic>
      <p:grpSp>
        <p:nvGrpSpPr>
          <p:cNvPr id="9" name="组合 8"/>
          <p:cNvGrpSpPr/>
          <p:nvPr/>
        </p:nvGrpSpPr>
        <p:grpSpPr>
          <a:xfrm>
            <a:off x="3254414" y="1493134"/>
            <a:ext cx="5683169" cy="1934834"/>
            <a:chOff x="3254414" y="1493134"/>
            <a:chExt cx="5683169" cy="1934834"/>
          </a:xfrm>
        </p:grpSpPr>
        <p:sp>
          <p:nvSpPr>
            <p:cNvPr id="2" name="文本框 1"/>
            <p:cNvSpPr txBox="1"/>
            <p:nvPr/>
          </p:nvSpPr>
          <p:spPr>
            <a:xfrm>
              <a:off x="4637589" y="1493134"/>
              <a:ext cx="2916820" cy="70675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4000" b="0" i="0" u="none" strike="noStrike" kern="1200" cap="none" spc="0" normalizeH="0" baseline="0" noProof="0" dirty="0">
                  <a:ln>
                    <a:noFill/>
                  </a:ln>
                  <a:solidFill>
                    <a:prstClr val="white"/>
                  </a:solidFill>
                  <a:effectLst/>
                  <a:uLnTx/>
                  <a:uFillTx/>
                  <a:latin typeface="汉仪尚巍手书W" panose="00020600040101010101" pitchFamily="18" charset="-122"/>
                  <a:ea typeface="汉仪尚巍手书W" panose="00020600040101010101" pitchFamily="18" charset="-122"/>
                  <a:cs typeface="+mn-cs"/>
                </a:rPr>
                <a:t>PART 01</a:t>
              </a:r>
              <a:endParaRPr kumimoji="0" lang="zh-CN" altLang="en-US" sz="4000" b="0" i="0" u="none" strike="noStrike" kern="1200" cap="none" spc="0" normalizeH="0" baseline="0" noProof="0" dirty="0">
                <a:ln>
                  <a:noFill/>
                </a:ln>
                <a:solidFill>
                  <a:prstClr val="white"/>
                </a:solidFill>
                <a:effectLst/>
                <a:uLnTx/>
                <a:uFillTx/>
                <a:latin typeface="汉仪尚巍手书W" panose="00020600040101010101" pitchFamily="18" charset="-122"/>
                <a:ea typeface="汉仪尚巍手书W" panose="00020600040101010101" pitchFamily="18" charset="-122"/>
                <a:cs typeface="+mn-cs"/>
              </a:endParaRPr>
            </a:p>
          </p:txBody>
        </p:sp>
        <p:sp>
          <p:nvSpPr>
            <p:cNvPr id="3" name="文本框 2"/>
            <p:cNvSpPr txBox="1"/>
            <p:nvPr/>
          </p:nvSpPr>
          <p:spPr>
            <a:xfrm>
              <a:off x="3254414" y="2201020"/>
              <a:ext cx="5683169" cy="706755"/>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4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团队风采</a:t>
              </a:r>
            </a:p>
          </p:txBody>
        </p:sp>
        <p:sp>
          <p:nvSpPr>
            <p:cNvPr id="4" name="矩形 3"/>
            <p:cNvSpPr/>
            <p:nvPr/>
          </p:nvSpPr>
          <p:spPr>
            <a:xfrm>
              <a:off x="5432741" y="3059668"/>
              <a:ext cx="1326515" cy="36830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white"/>
                  </a:solidFill>
                  <a:effectLst/>
                  <a:uLnTx/>
                  <a:uFillTx/>
                  <a:latin typeface="Impact" panose="020B0806030902050204" pitchFamily="34" charset="0"/>
                  <a:ea typeface="等线" panose="02010600030101010101" charset="-122"/>
                  <a:cs typeface="+mn-cs"/>
                </a:rPr>
                <a:t>team's mien</a:t>
              </a: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3" y="0"/>
            <a:ext cx="12190593" cy="6858000"/>
          </a:xfrm>
          <a:prstGeom prst="rect">
            <a:avLst/>
          </a:prstGeom>
        </p:spPr>
      </p:pic>
      <p:sp>
        <p:nvSpPr>
          <p:cNvPr id="4" name="矩形 3"/>
          <p:cNvSpPr/>
          <p:nvPr/>
        </p:nvSpPr>
        <p:spPr>
          <a:xfrm>
            <a:off x="-635" y="0"/>
            <a:ext cx="12192000" cy="6858000"/>
          </a:xfrm>
          <a:prstGeom prst="rect">
            <a:avLst/>
          </a:prstGeom>
          <a:gradFill>
            <a:gsLst>
              <a:gs pos="0">
                <a:schemeClr val="tx1">
                  <a:lumMod val="95000"/>
                  <a:lumOff val="5000"/>
                </a:schemeClr>
              </a:gs>
              <a:gs pos="100000">
                <a:schemeClr val="tx1">
                  <a:lumMod val="95000"/>
                  <a:lumOff val="5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7" name="文本框 6"/>
          <p:cNvSpPr txBox="1"/>
          <p:nvPr/>
        </p:nvSpPr>
        <p:spPr>
          <a:xfrm>
            <a:off x="1931035" y="2415540"/>
            <a:ext cx="8992870" cy="706755"/>
          </a:xfrm>
          <a:prstGeom prst="rect">
            <a:avLst/>
          </a:prstGeom>
          <a:noFill/>
        </p:spPr>
        <p:txBody>
          <a:bodyPr wrap="square" rtlCol="0">
            <a:spAutoFit/>
          </a:bodyPr>
          <a:lstStyle/>
          <a:p>
            <a:r>
              <a:rPr lang="en-US" sz="2000">
                <a:solidFill>
                  <a:schemeClr val="bg1"/>
                </a:solidFill>
              </a:rPr>
              <a:t>     </a:t>
            </a:r>
            <a:r>
              <a:rPr sz="2000">
                <a:solidFill>
                  <a:schemeClr val="bg1"/>
                </a:solidFill>
              </a:rPr>
              <a:t>卡方检验</a:t>
            </a:r>
            <a:r>
              <a:rPr lang="zh-CN" sz="2000">
                <a:solidFill>
                  <a:schemeClr val="bg1"/>
                </a:solidFill>
              </a:rPr>
              <a:t>可以</a:t>
            </a:r>
            <a:r>
              <a:rPr sz="2000">
                <a:solidFill>
                  <a:schemeClr val="bg1"/>
                </a:solidFill>
              </a:rPr>
              <a:t>对比两个箱子之间的相似性，如果两个箱子之间卡方检验的P值很大，则说明他们非常相似，那就可以将这两个箱子合并为一个箱子。</a:t>
            </a:r>
          </a:p>
        </p:txBody>
      </p:sp>
      <p:sp>
        <p:nvSpPr>
          <p:cNvPr id="8" name="文本框 7"/>
          <p:cNvSpPr txBox="1"/>
          <p:nvPr/>
        </p:nvSpPr>
        <p:spPr>
          <a:xfrm>
            <a:off x="4768215" y="816610"/>
            <a:ext cx="2647315" cy="460375"/>
          </a:xfrm>
          <a:prstGeom prst="rect">
            <a:avLst/>
          </a:prstGeom>
          <a:noFill/>
        </p:spPr>
        <p:txBody>
          <a:bodyPr wrap="square" rtlCol="0">
            <a:spAutoFit/>
          </a:bodyPr>
          <a:lstStyle/>
          <a:p>
            <a:pPr marL="0" marR="0" lvl="0" indent="0" algn="l" defTabSz="914400" rtl="0" fontAlgn="auto">
              <a:lnSpc>
                <a:spcPct val="100000"/>
              </a:lnSpc>
              <a:spcBef>
                <a:spcPts val="0"/>
              </a:spcBef>
              <a:spcAft>
                <a:spcPts val="0"/>
              </a:spcAft>
              <a:buClrTx/>
              <a:buSzTx/>
              <a:buFontTx/>
              <a:buNone/>
              <a:defRPr/>
            </a:pPr>
            <a:r>
              <a:rPr lang="en-US" altLang="zh-CN" sz="2400" b="1" i="1" noProof="0" dirty="0">
                <a:ln>
                  <a:noFill/>
                </a:ln>
                <a:solidFill>
                  <a:prstClr val="white"/>
                </a:solidFill>
                <a:effectLst/>
                <a:uLnTx/>
                <a:uFillTx/>
                <a:latin typeface="微软雅黑" panose="020B0503020204020204" pitchFamily="34" charset="-122"/>
                <a:ea typeface="微软雅黑" panose="020B0503020204020204" pitchFamily="34" charset="-122"/>
                <a:sym typeface="+mn-ea"/>
              </a:rPr>
              <a:t>     </a:t>
            </a:r>
            <a:r>
              <a:rPr lang="zh-CN" altLang="en-US" sz="2400" b="1" i="1" noProof="0" dirty="0">
                <a:ln>
                  <a:noFill/>
                </a:ln>
                <a:solidFill>
                  <a:prstClr val="white"/>
                </a:solidFill>
                <a:effectLst/>
                <a:uLnTx/>
                <a:uFillTx/>
                <a:latin typeface="微软雅黑" panose="020B0503020204020204" pitchFamily="34" charset="-122"/>
                <a:ea typeface="微软雅黑" panose="020B0503020204020204" pitchFamily="34" charset="-122"/>
                <a:sym typeface="+mn-ea"/>
              </a:rPr>
              <a:t>卡方分箱</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3" y="0"/>
            <a:ext cx="12190593" cy="6858000"/>
          </a:xfrm>
          <a:prstGeom prst="rect">
            <a:avLst/>
          </a:prstGeom>
        </p:spPr>
      </p:pic>
      <p:sp>
        <p:nvSpPr>
          <p:cNvPr id="4" name="矩形 3"/>
          <p:cNvSpPr/>
          <p:nvPr/>
        </p:nvSpPr>
        <p:spPr>
          <a:xfrm>
            <a:off x="-121285" y="-90805"/>
            <a:ext cx="12192000" cy="6858000"/>
          </a:xfrm>
          <a:prstGeom prst="rect">
            <a:avLst/>
          </a:prstGeom>
          <a:gradFill>
            <a:gsLst>
              <a:gs pos="0">
                <a:schemeClr val="tx1">
                  <a:lumMod val="95000"/>
                  <a:lumOff val="5000"/>
                </a:schemeClr>
              </a:gs>
              <a:gs pos="100000">
                <a:schemeClr val="tx1">
                  <a:lumMod val="95000"/>
                  <a:lumOff val="5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7" name="文本框 6"/>
          <p:cNvSpPr txBox="1"/>
          <p:nvPr/>
        </p:nvSpPr>
        <p:spPr>
          <a:xfrm>
            <a:off x="1870710" y="1902460"/>
            <a:ext cx="8992870" cy="3476625"/>
          </a:xfrm>
          <a:prstGeom prst="rect">
            <a:avLst/>
          </a:prstGeom>
          <a:noFill/>
        </p:spPr>
        <p:txBody>
          <a:bodyPr wrap="square" rtlCol="0">
            <a:spAutoFit/>
          </a:bodyPr>
          <a:lstStyle/>
          <a:p>
            <a:r>
              <a:rPr lang="en-US" sz="2000">
                <a:solidFill>
                  <a:schemeClr val="bg1"/>
                </a:solidFill>
                <a:latin typeface="微软雅黑" panose="020B0503020204020204" pitchFamily="34" charset="-122"/>
                <a:ea typeface="微软雅黑" panose="020B0503020204020204" pitchFamily="34" charset="-122"/>
              </a:rPr>
              <a:t>•</a:t>
            </a:r>
            <a:r>
              <a:rPr lang="en-US" sz="2000">
                <a:solidFill>
                  <a:schemeClr val="bg1"/>
                </a:solidFill>
              </a:rPr>
              <a:t>我们首先把连续型变量分成一组数量较多的分类型变量</a:t>
            </a:r>
            <a:r>
              <a:rPr lang="zh-CN" altLang="en-US" sz="2000">
                <a:solidFill>
                  <a:schemeClr val="bg1"/>
                </a:solidFill>
              </a:rPr>
              <a:t>；</a:t>
            </a:r>
          </a:p>
          <a:p>
            <a:pPr marL="0" lvl="0" indent="0">
              <a:buNone/>
            </a:pPr>
            <a:endParaRPr lang="en-US" sz="2000">
              <a:solidFill>
                <a:schemeClr val="bg1"/>
              </a:solidFill>
              <a:latin typeface="微软雅黑" panose="020B0503020204020204" pitchFamily="34" charset="-122"/>
              <a:ea typeface="微软雅黑" panose="020B0503020204020204" pitchFamily="34" charset="-122"/>
              <a:sym typeface="+mn-ea"/>
            </a:endParaRPr>
          </a:p>
          <a:p>
            <a:pPr marL="0" lvl="0" indent="0">
              <a:buNone/>
            </a:pPr>
            <a:r>
              <a:rPr lang="en-US" sz="2000">
                <a:solidFill>
                  <a:schemeClr val="bg1"/>
                </a:solidFill>
                <a:latin typeface="微软雅黑" panose="020B0503020204020204" pitchFamily="34" charset="-122"/>
                <a:ea typeface="微软雅黑" panose="020B0503020204020204" pitchFamily="34" charset="-122"/>
                <a:sym typeface="+mn-ea"/>
              </a:rPr>
              <a:t>•确保每一组中都要包含两种类别的样本</a:t>
            </a:r>
            <a:r>
              <a:rPr lang="zh-CN" altLang="en-US" sz="2000">
                <a:solidFill>
                  <a:schemeClr val="bg1"/>
                </a:solidFill>
                <a:latin typeface="微软雅黑" panose="020B0503020204020204" pitchFamily="34" charset="-122"/>
                <a:ea typeface="微软雅黑" panose="020B0503020204020204" pitchFamily="34" charset="-122"/>
                <a:sym typeface="+mn-ea"/>
              </a:rPr>
              <a:t>；</a:t>
            </a:r>
          </a:p>
          <a:p>
            <a:pPr marL="0" lvl="0" indent="0">
              <a:buNone/>
            </a:pPr>
            <a:endParaRPr lang="en-US" sz="2000">
              <a:solidFill>
                <a:schemeClr val="bg1"/>
              </a:solidFill>
              <a:latin typeface="微软雅黑" panose="020B0503020204020204" pitchFamily="34" charset="-122"/>
              <a:ea typeface="微软雅黑" panose="020B0503020204020204" pitchFamily="34" charset="-122"/>
              <a:sym typeface="+mn-ea"/>
            </a:endParaRPr>
          </a:p>
          <a:p>
            <a:pPr marL="0" lvl="0" indent="0">
              <a:buNone/>
            </a:pPr>
            <a:r>
              <a:rPr lang="en-US" sz="2000">
                <a:solidFill>
                  <a:schemeClr val="bg1"/>
                </a:solidFill>
                <a:latin typeface="微软雅黑" panose="020B0503020204020204" pitchFamily="34" charset="-122"/>
                <a:ea typeface="微软雅黑" panose="020B0503020204020204" pitchFamily="34" charset="-122"/>
                <a:sym typeface="+mn-ea"/>
              </a:rPr>
              <a:t>•对相邻的组进行卡方检验，卡方检验的P值很大的组进行合并，直到数据中的 组数小于设定的N箱为止</a:t>
            </a:r>
            <a:r>
              <a:rPr lang="zh-CN" altLang="en-US" sz="2000">
                <a:solidFill>
                  <a:schemeClr val="bg1"/>
                </a:solidFill>
                <a:latin typeface="微软雅黑" panose="020B0503020204020204" pitchFamily="34" charset="-122"/>
                <a:ea typeface="微软雅黑" panose="020B0503020204020204" pitchFamily="34" charset="-122"/>
                <a:sym typeface="+mn-ea"/>
              </a:rPr>
              <a:t>；</a:t>
            </a:r>
          </a:p>
          <a:p>
            <a:pPr marL="0" lvl="0" indent="0">
              <a:buNone/>
            </a:pPr>
            <a:endParaRPr lang="zh-CN" altLang="en-US" sz="2000">
              <a:solidFill>
                <a:schemeClr val="bg1"/>
              </a:solidFill>
              <a:latin typeface="微软雅黑" panose="020B0503020204020204" pitchFamily="34" charset="-122"/>
              <a:ea typeface="微软雅黑" panose="020B0503020204020204" pitchFamily="34" charset="-122"/>
              <a:sym typeface="+mn-ea"/>
            </a:endParaRPr>
          </a:p>
          <a:p>
            <a:pPr marL="0" lvl="0" indent="0">
              <a:buNone/>
            </a:pPr>
            <a:r>
              <a:rPr lang="en-US" sz="2000">
                <a:solidFill>
                  <a:schemeClr val="bg1"/>
                </a:solidFill>
                <a:latin typeface="微软雅黑" panose="020B0503020204020204" pitchFamily="34" charset="-122"/>
                <a:ea typeface="微软雅黑" panose="020B0503020204020204" pitchFamily="34" charset="-122"/>
                <a:sym typeface="+mn-ea"/>
              </a:rPr>
              <a:t>•让一个特征分别分成[2,3,4.....20]箱，观察每个分箱个数下的IV值如何变，找出最适合的分箱个数</a:t>
            </a:r>
            <a:r>
              <a:rPr lang="zh-CN" altLang="en-US" sz="2000">
                <a:solidFill>
                  <a:schemeClr val="bg1"/>
                </a:solidFill>
                <a:latin typeface="微软雅黑" panose="020B0503020204020204" pitchFamily="34" charset="-122"/>
                <a:ea typeface="微软雅黑" panose="020B0503020204020204" pitchFamily="34" charset="-122"/>
                <a:sym typeface="+mn-ea"/>
              </a:rPr>
              <a:t>；</a:t>
            </a:r>
          </a:p>
          <a:p>
            <a:pPr marL="0" lvl="0" indent="0">
              <a:buNone/>
            </a:pPr>
            <a:endParaRPr lang="zh-CN" altLang="en-US" sz="2000">
              <a:solidFill>
                <a:schemeClr val="bg1"/>
              </a:solidFill>
              <a:latin typeface="微软雅黑" panose="020B0503020204020204" pitchFamily="34" charset="-122"/>
              <a:ea typeface="微软雅黑" panose="020B0503020204020204" pitchFamily="34" charset="-122"/>
              <a:sym typeface="+mn-ea"/>
            </a:endParaRPr>
          </a:p>
          <a:p>
            <a:pPr marL="0" lvl="0" indent="0">
              <a:buNone/>
            </a:pPr>
            <a:r>
              <a:rPr lang="en-US" sz="2000">
                <a:solidFill>
                  <a:schemeClr val="bg1"/>
                </a:solidFill>
                <a:latin typeface="微软雅黑" panose="020B0503020204020204" pitchFamily="34" charset="-122"/>
                <a:ea typeface="微软雅黑" panose="020B0503020204020204" pitchFamily="34" charset="-122"/>
                <a:sym typeface="+mn-ea"/>
              </a:rPr>
              <a:t>•分箱完毕后，我们计算每个箱的WOE值，观察分箱效果</a:t>
            </a:r>
            <a:r>
              <a:rPr lang="zh-CN" altLang="en-US" sz="2000">
                <a:solidFill>
                  <a:schemeClr val="bg1"/>
                </a:solidFill>
                <a:latin typeface="微软雅黑" panose="020B0503020204020204" pitchFamily="34" charset="-122"/>
                <a:ea typeface="微软雅黑" panose="020B0503020204020204" pitchFamily="34" charset="-122"/>
                <a:sym typeface="+mn-ea"/>
              </a:rPr>
              <a:t>。</a:t>
            </a:r>
          </a:p>
        </p:txBody>
      </p:sp>
      <p:sp>
        <p:nvSpPr>
          <p:cNvPr id="8" name="文本框 7"/>
          <p:cNvSpPr txBox="1"/>
          <p:nvPr/>
        </p:nvSpPr>
        <p:spPr>
          <a:xfrm>
            <a:off x="4768215" y="816610"/>
            <a:ext cx="2647315" cy="460375"/>
          </a:xfrm>
          <a:prstGeom prst="rect">
            <a:avLst/>
          </a:prstGeom>
          <a:noFill/>
        </p:spPr>
        <p:txBody>
          <a:bodyPr wrap="square" rtlCol="0">
            <a:spAutoFit/>
          </a:bodyPr>
          <a:lstStyle/>
          <a:p>
            <a:pPr marL="0" marR="0" lvl="0" indent="0" algn="l" defTabSz="914400" rtl="0" fontAlgn="auto">
              <a:lnSpc>
                <a:spcPct val="100000"/>
              </a:lnSpc>
              <a:spcBef>
                <a:spcPts val="0"/>
              </a:spcBef>
              <a:spcAft>
                <a:spcPts val="0"/>
              </a:spcAft>
              <a:buClrTx/>
              <a:buSzTx/>
              <a:buFontTx/>
              <a:buNone/>
              <a:defRPr/>
            </a:pPr>
            <a:r>
              <a:rPr lang="en-US" altLang="zh-CN" sz="2400" b="1" i="1" noProof="0" dirty="0">
                <a:ln>
                  <a:noFill/>
                </a:ln>
                <a:solidFill>
                  <a:prstClr val="white"/>
                </a:solidFill>
                <a:effectLst/>
                <a:uLnTx/>
                <a:uFillTx/>
                <a:latin typeface="微软雅黑" panose="020B0503020204020204" pitchFamily="34" charset="-122"/>
                <a:ea typeface="微软雅黑" panose="020B0503020204020204" pitchFamily="34" charset="-122"/>
                <a:sym typeface="+mn-ea"/>
              </a:rPr>
              <a:t>     </a:t>
            </a:r>
            <a:r>
              <a:rPr lang="zh-CN" altLang="en-US" sz="2400" b="1" i="1" noProof="0" dirty="0">
                <a:ln>
                  <a:noFill/>
                </a:ln>
                <a:solidFill>
                  <a:prstClr val="white"/>
                </a:solidFill>
                <a:effectLst/>
                <a:uLnTx/>
                <a:uFillTx/>
                <a:latin typeface="微软雅黑" panose="020B0503020204020204" pitchFamily="34" charset="-122"/>
                <a:ea typeface="微软雅黑" panose="020B0503020204020204" pitchFamily="34" charset="-122"/>
                <a:sym typeface="+mn-ea"/>
              </a:rPr>
              <a:t>卡方分箱步骤</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3" y="0"/>
            <a:ext cx="12190593" cy="6858000"/>
          </a:xfrm>
          <a:prstGeom prst="rect">
            <a:avLst/>
          </a:prstGeom>
        </p:spPr>
      </p:pic>
      <p:sp>
        <p:nvSpPr>
          <p:cNvPr id="4" name="矩形 3"/>
          <p:cNvSpPr/>
          <p:nvPr/>
        </p:nvSpPr>
        <p:spPr>
          <a:xfrm>
            <a:off x="-121285" y="-90805"/>
            <a:ext cx="12192000" cy="6858000"/>
          </a:xfrm>
          <a:prstGeom prst="rect">
            <a:avLst/>
          </a:prstGeom>
          <a:gradFill>
            <a:gsLst>
              <a:gs pos="0">
                <a:schemeClr val="tx1">
                  <a:lumMod val="95000"/>
                  <a:lumOff val="5000"/>
                </a:schemeClr>
              </a:gs>
              <a:gs pos="100000">
                <a:schemeClr val="tx1">
                  <a:lumMod val="95000"/>
                  <a:lumOff val="5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8" name="文本框 7"/>
          <p:cNvSpPr txBox="1"/>
          <p:nvPr/>
        </p:nvSpPr>
        <p:spPr>
          <a:xfrm>
            <a:off x="3255101" y="816610"/>
            <a:ext cx="5159556" cy="461665"/>
          </a:xfrm>
          <a:prstGeom prst="rect">
            <a:avLst/>
          </a:prstGeom>
          <a:noFill/>
        </p:spPr>
        <p:txBody>
          <a:bodyPr wrap="square" rtlCol="0">
            <a:spAutoFit/>
          </a:bodyPr>
          <a:lstStyle/>
          <a:p>
            <a:pPr marL="0" marR="0" lvl="0" indent="0" algn="l" defTabSz="914400" rtl="0" fontAlgn="auto">
              <a:lnSpc>
                <a:spcPct val="100000"/>
              </a:lnSpc>
              <a:spcBef>
                <a:spcPts val="0"/>
              </a:spcBef>
              <a:spcAft>
                <a:spcPts val="0"/>
              </a:spcAft>
              <a:buClrTx/>
              <a:buSzTx/>
              <a:buFontTx/>
              <a:buNone/>
              <a:defRPr/>
            </a:pPr>
            <a:r>
              <a:rPr lang="en-US" altLang="zh-CN" sz="2400" b="1" i="1" noProof="0" dirty="0">
                <a:ln>
                  <a:noFill/>
                </a:ln>
                <a:solidFill>
                  <a:prstClr val="white"/>
                </a:solidFill>
                <a:effectLst/>
                <a:uLnTx/>
                <a:uFillTx/>
                <a:latin typeface="微软雅黑" panose="020B0503020204020204" pitchFamily="34" charset="-122"/>
                <a:ea typeface="微软雅黑" panose="020B0503020204020204" pitchFamily="34" charset="-122"/>
                <a:sym typeface="+mn-ea"/>
              </a:rPr>
              <a:t>     </a:t>
            </a:r>
            <a:r>
              <a:rPr lang="zh-CN" altLang="en-US" sz="2400" b="1" i="1" noProof="0" dirty="0">
                <a:ln>
                  <a:noFill/>
                </a:ln>
                <a:solidFill>
                  <a:prstClr val="white"/>
                </a:solidFill>
                <a:effectLst/>
                <a:uLnTx/>
                <a:uFillTx/>
                <a:latin typeface="微软雅黑" panose="020B0503020204020204" pitchFamily="34" charset="-122"/>
                <a:ea typeface="微软雅黑" panose="020B0503020204020204" pitchFamily="34" charset="-122"/>
                <a:sym typeface="+mn-ea"/>
              </a:rPr>
              <a:t>各个特征的</a:t>
            </a:r>
            <a:r>
              <a:rPr lang="en-US" altLang="zh-CN" sz="2400" b="1" i="1" noProof="0" dirty="0">
                <a:ln>
                  <a:noFill/>
                </a:ln>
                <a:solidFill>
                  <a:prstClr val="white"/>
                </a:solidFill>
                <a:effectLst/>
                <a:uLnTx/>
                <a:uFillTx/>
                <a:latin typeface="微软雅黑" panose="020B0503020204020204" pitchFamily="34" charset="-122"/>
                <a:ea typeface="微软雅黑" panose="020B0503020204020204" pitchFamily="34" charset="-122"/>
                <a:sym typeface="+mn-ea"/>
              </a:rPr>
              <a:t>IV</a:t>
            </a:r>
            <a:r>
              <a:rPr lang="zh-CN" altLang="en-US" sz="2400" b="1" i="1" noProof="0" dirty="0">
                <a:ln>
                  <a:noFill/>
                </a:ln>
                <a:solidFill>
                  <a:prstClr val="white"/>
                </a:solidFill>
                <a:effectLst/>
                <a:uLnTx/>
                <a:uFillTx/>
                <a:latin typeface="微软雅黑" panose="020B0503020204020204" pitchFamily="34" charset="-122"/>
                <a:ea typeface="微软雅黑" panose="020B0503020204020204" pitchFamily="34" charset="-122"/>
                <a:sym typeface="+mn-ea"/>
              </a:rPr>
              <a:t>值曲线</a:t>
            </a:r>
          </a:p>
        </p:txBody>
      </p:sp>
      <p:pic>
        <p:nvPicPr>
          <p:cNvPr id="2" name="图片 1">
            <a:extLst>
              <a:ext uri="{FF2B5EF4-FFF2-40B4-BE49-F238E27FC236}">
                <a16:creationId xmlns:a16="http://schemas.microsoft.com/office/drawing/2014/main" id="{1AA682E4-991E-4680-90B2-4EC4E0FD3F0F}"/>
              </a:ext>
            </a:extLst>
          </p:cNvPr>
          <p:cNvPicPr>
            <a:picLocks noChangeAspect="1"/>
          </p:cNvPicPr>
          <p:nvPr/>
        </p:nvPicPr>
        <p:blipFill>
          <a:blip r:embed="rId3"/>
          <a:stretch>
            <a:fillRect/>
          </a:stretch>
        </p:blipFill>
        <p:spPr>
          <a:xfrm>
            <a:off x="121285" y="2066420"/>
            <a:ext cx="2836337" cy="1824154"/>
          </a:xfrm>
          <a:prstGeom prst="rect">
            <a:avLst/>
          </a:prstGeom>
        </p:spPr>
      </p:pic>
      <p:pic>
        <p:nvPicPr>
          <p:cNvPr id="3" name="图片 2">
            <a:extLst>
              <a:ext uri="{FF2B5EF4-FFF2-40B4-BE49-F238E27FC236}">
                <a16:creationId xmlns:a16="http://schemas.microsoft.com/office/drawing/2014/main" id="{748DC50D-CFD6-4808-B7C1-766DA6983839}"/>
              </a:ext>
            </a:extLst>
          </p:cNvPr>
          <p:cNvPicPr>
            <a:picLocks noChangeAspect="1"/>
          </p:cNvPicPr>
          <p:nvPr/>
        </p:nvPicPr>
        <p:blipFill>
          <a:blip r:embed="rId4"/>
          <a:stretch>
            <a:fillRect/>
          </a:stretch>
        </p:blipFill>
        <p:spPr>
          <a:xfrm>
            <a:off x="3142928" y="2066420"/>
            <a:ext cx="2836338" cy="1845871"/>
          </a:xfrm>
          <a:prstGeom prst="rect">
            <a:avLst/>
          </a:prstGeom>
        </p:spPr>
      </p:pic>
      <p:pic>
        <p:nvPicPr>
          <p:cNvPr id="6" name="图片 5">
            <a:extLst>
              <a:ext uri="{FF2B5EF4-FFF2-40B4-BE49-F238E27FC236}">
                <a16:creationId xmlns:a16="http://schemas.microsoft.com/office/drawing/2014/main" id="{F5C6871D-4C27-4971-827B-F3E25C3B61BE}"/>
              </a:ext>
            </a:extLst>
          </p:cNvPr>
          <p:cNvPicPr>
            <a:picLocks noChangeAspect="1"/>
          </p:cNvPicPr>
          <p:nvPr/>
        </p:nvPicPr>
        <p:blipFill>
          <a:blip r:embed="rId5"/>
          <a:stretch>
            <a:fillRect/>
          </a:stretch>
        </p:blipFill>
        <p:spPr>
          <a:xfrm>
            <a:off x="6212736" y="2094885"/>
            <a:ext cx="2749684" cy="1824154"/>
          </a:xfrm>
          <a:prstGeom prst="rect">
            <a:avLst/>
          </a:prstGeom>
        </p:spPr>
      </p:pic>
      <p:pic>
        <p:nvPicPr>
          <p:cNvPr id="9" name="图片 8">
            <a:extLst>
              <a:ext uri="{FF2B5EF4-FFF2-40B4-BE49-F238E27FC236}">
                <a16:creationId xmlns:a16="http://schemas.microsoft.com/office/drawing/2014/main" id="{790824CB-C1F4-4B95-AB79-6A43D104460B}"/>
              </a:ext>
            </a:extLst>
          </p:cNvPr>
          <p:cNvPicPr>
            <a:picLocks noChangeAspect="1"/>
          </p:cNvPicPr>
          <p:nvPr/>
        </p:nvPicPr>
        <p:blipFill>
          <a:blip r:embed="rId6"/>
          <a:stretch>
            <a:fillRect/>
          </a:stretch>
        </p:blipFill>
        <p:spPr>
          <a:xfrm>
            <a:off x="9169655" y="2077277"/>
            <a:ext cx="2959311" cy="1824155"/>
          </a:xfrm>
          <a:prstGeom prst="rect">
            <a:avLst/>
          </a:prstGeom>
        </p:spPr>
      </p:pic>
      <p:pic>
        <p:nvPicPr>
          <p:cNvPr id="10" name="图片 9">
            <a:extLst>
              <a:ext uri="{FF2B5EF4-FFF2-40B4-BE49-F238E27FC236}">
                <a16:creationId xmlns:a16="http://schemas.microsoft.com/office/drawing/2014/main" id="{43351795-010A-4F59-B105-490D912C4EF5}"/>
              </a:ext>
            </a:extLst>
          </p:cNvPr>
          <p:cNvPicPr>
            <a:picLocks noChangeAspect="1"/>
          </p:cNvPicPr>
          <p:nvPr/>
        </p:nvPicPr>
        <p:blipFill>
          <a:blip r:embed="rId7"/>
          <a:stretch>
            <a:fillRect/>
          </a:stretch>
        </p:blipFill>
        <p:spPr>
          <a:xfrm>
            <a:off x="52432" y="4727314"/>
            <a:ext cx="2814409" cy="1872601"/>
          </a:xfrm>
          <a:prstGeom prst="rect">
            <a:avLst/>
          </a:prstGeom>
        </p:spPr>
      </p:pic>
      <p:sp>
        <p:nvSpPr>
          <p:cNvPr id="12" name="文本框 11">
            <a:extLst>
              <a:ext uri="{FF2B5EF4-FFF2-40B4-BE49-F238E27FC236}">
                <a16:creationId xmlns:a16="http://schemas.microsoft.com/office/drawing/2014/main" id="{31E359F0-6AA7-4D59-BE6E-1DB72759BA37}"/>
              </a:ext>
            </a:extLst>
          </p:cNvPr>
          <p:cNvSpPr txBox="1"/>
          <p:nvPr/>
        </p:nvSpPr>
        <p:spPr>
          <a:xfrm>
            <a:off x="121285" y="1278275"/>
            <a:ext cx="2275114" cy="646331"/>
          </a:xfrm>
          <a:prstGeom prst="rect">
            <a:avLst/>
          </a:prstGeom>
          <a:noFill/>
        </p:spPr>
        <p:txBody>
          <a:bodyPr wrap="square" rtlCol="0">
            <a:spAutoFit/>
          </a:bodyPr>
          <a:lstStyle/>
          <a:p>
            <a:r>
              <a:rPr lang="en-US" altLang="zh-CN" dirty="0">
                <a:solidFill>
                  <a:schemeClr val="bg1">
                    <a:lumMod val="95000"/>
                  </a:schemeClr>
                </a:solidFill>
              </a:rPr>
              <a:t>"</a:t>
            </a:r>
            <a:r>
              <a:rPr lang="en-US" altLang="zh-CN" dirty="0" err="1">
                <a:solidFill>
                  <a:schemeClr val="bg1">
                    <a:lumMod val="95000"/>
                  </a:schemeClr>
                </a:solidFill>
              </a:rPr>
              <a:t>RevolvingUtilizationOfUnsecuredLines</a:t>
            </a:r>
            <a:r>
              <a:rPr lang="en-US" altLang="zh-CN" dirty="0">
                <a:solidFill>
                  <a:schemeClr val="bg1">
                    <a:lumMod val="95000"/>
                  </a:schemeClr>
                </a:solidFill>
              </a:rPr>
              <a:t>"</a:t>
            </a:r>
            <a:endParaRPr lang="zh-CN" altLang="en-US" dirty="0">
              <a:solidFill>
                <a:schemeClr val="bg1">
                  <a:lumMod val="95000"/>
                </a:schemeClr>
              </a:solidFill>
            </a:endParaRPr>
          </a:p>
        </p:txBody>
      </p:sp>
      <p:sp>
        <p:nvSpPr>
          <p:cNvPr id="13" name="文本框 12">
            <a:extLst>
              <a:ext uri="{FF2B5EF4-FFF2-40B4-BE49-F238E27FC236}">
                <a16:creationId xmlns:a16="http://schemas.microsoft.com/office/drawing/2014/main" id="{23A6053C-8855-4775-8F3A-31BAF3C13D18}"/>
              </a:ext>
            </a:extLst>
          </p:cNvPr>
          <p:cNvSpPr txBox="1"/>
          <p:nvPr/>
        </p:nvSpPr>
        <p:spPr>
          <a:xfrm>
            <a:off x="979987" y="3059667"/>
            <a:ext cx="2721156" cy="523220"/>
          </a:xfrm>
          <a:prstGeom prst="rect">
            <a:avLst/>
          </a:prstGeom>
          <a:noFill/>
        </p:spPr>
        <p:txBody>
          <a:bodyPr wrap="square" rtlCol="0">
            <a:spAutoFit/>
          </a:bodyPr>
          <a:lstStyle/>
          <a:p>
            <a:r>
              <a:rPr lang="zh-CN" altLang="en-US" sz="2800" dirty="0">
                <a:solidFill>
                  <a:srgbClr val="C00000"/>
                </a:solidFill>
              </a:rPr>
              <a:t>分箱数：</a:t>
            </a:r>
            <a:r>
              <a:rPr lang="en-US" altLang="zh-CN" sz="2800" dirty="0">
                <a:solidFill>
                  <a:srgbClr val="C00000"/>
                </a:solidFill>
              </a:rPr>
              <a:t>5</a:t>
            </a:r>
            <a:endParaRPr lang="zh-CN" altLang="en-US" sz="2800" dirty="0">
              <a:solidFill>
                <a:srgbClr val="C00000"/>
              </a:solidFill>
            </a:endParaRPr>
          </a:p>
        </p:txBody>
      </p:sp>
      <p:sp>
        <p:nvSpPr>
          <p:cNvPr id="15" name="文本框 14">
            <a:extLst>
              <a:ext uri="{FF2B5EF4-FFF2-40B4-BE49-F238E27FC236}">
                <a16:creationId xmlns:a16="http://schemas.microsoft.com/office/drawing/2014/main" id="{7010A14B-66D8-45C4-8CA8-E3462FB0C01D}"/>
              </a:ext>
            </a:extLst>
          </p:cNvPr>
          <p:cNvSpPr txBox="1"/>
          <p:nvPr/>
        </p:nvSpPr>
        <p:spPr>
          <a:xfrm>
            <a:off x="3701143" y="3076585"/>
            <a:ext cx="2721156" cy="523220"/>
          </a:xfrm>
          <a:prstGeom prst="rect">
            <a:avLst/>
          </a:prstGeom>
          <a:noFill/>
        </p:spPr>
        <p:txBody>
          <a:bodyPr wrap="square" rtlCol="0">
            <a:spAutoFit/>
          </a:bodyPr>
          <a:lstStyle/>
          <a:p>
            <a:r>
              <a:rPr lang="zh-CN" altLang="en-US" sz="2800" dirty="0">
                <a:solidFill>
                  <a:srgbClr val="C00000"/>
                </a:solidFill>
              </a:rPr>
              <a:t>分箱数：</a:t>
            </a:r>
            <a:r>
              <a:rPr lang="en-US" altLang="zh-CN" sz="2800" dirty="0">
                <a:solidFill>
                  <a:srgbClr val="C00000"/>
                </a:solidFill>
              </a:rPr>
              <a:t>4</a:t>
            </a:r>
            <a:endParaRPr lang="zh-CN" altLang="en-US" sz="2800" dirty="0">
              <a:solidFill>
                <a:srgbClr val="C00000"/>
              </a:solidFill>
            </a:endParaRPr>
          </a:p>
        </p:txBody>
      </p:sp>
      <p:sp>
        <p:nvSpPr>
          <p:cNvPr id="16" name="文本框 15">
            <a:extLst>
              <a:ext uri="{FF2B5EF4-FFF2-40B4-BE49-F238E27FC236}">
                <a16:creationId xmlns:a16="http://schemas.microsoft.com/office/drawing/2014/main" id="{35903AF0-5334-46D4-A8C2-BC6268612AF2}"/>
              </a:ext>
            </a:extLst>
          </p:cNvPr>
          <p:cNvSpPr txBox="1"/>
          <p:nvPr/>
        </p:nvSpPr>
        <p:spPr>
          <a:xfrm>
            <a:off x="7054079" y="3111550"/>
            <a:ext cx="2721156" cy="523220"/>
          </a:xfrm>
          <a:prstGeom prst="rect">
            <a:avLst/>
          </a:prstGeom>
          <a:noFill/>
        </p:spPr>
        <p:txBody>
          <a:bodyPr wrap="square" rtlCol="0">
            <a:spAutoFit/>
          </a:bodyPr>
          <a:lstStyle/>
          <a:p>
            <a:r>
              <a:rPr lang="zh-CN" altLang="en-US" sz="2800" dirty="0">
                <a:solidFill>
                  <a:srgbClr val="C00000"/>
                </a:solidFill>
              </a:rPr>
              <a:t>分箱数：</a:t>
            </a:r>
            <a:r>
              <a:rPr lang="en-US" altLang="zh-CN" sz="2800" dirty="0">
                <a:solidFill>
                  <a:srgbClr val="C00000"/>
                </a:solidFill>
              </a:rPr>
              <a:t>4</a:t>
            </a:r>
            <a:endParaRPr lang="zh-CN" altLang="en-US" sz="2800" dirty="0">
              <a:solidFill>
                <a:srgbClr val="C00000"/>
              </a:solidFill>
            </a:endParaRPr>
          </a:p>
        </p:txBody>
      </p:sp>
      <p:sp>
        <p:nvSpPr>
          <p:cNvPr id="17" name="文本框 16">
            <a:extLst>
              <a:ext uri="{FF2B5EF4-FFF2-40B4-BE49-F238E27FC236}">
                <a16:creationId xmlns:a16="http://schemas.microsoft.com/office/drawing/2014/main" id="{27B8D83B-B50F-41EA-9FF0-CCD684BF2B8C}"/>
              </a:ext>
            </a:extLst>
          </p:cNvPr>
          <p:cNvSpPr txBox="1"/>
          <p:nvPr/>
        </p:nvSpPr>
        <p:spPr>
          <a:xfrm>
            <a:off x="9915188" y="3020596"/>
            <a:ext cx="2721156" cy="523220"/>
          </a:xfrm>
          <a:prstGeom prst="rect">
            <a:avLst/>
          </a:prstGeom>
          <a:noFill/>
        </p:spPr>
        <p:txBody>
          <a:bodyPr wrap="square" rtlCol="0">
            <a:spAutoFit/>
          </a:bodyPr>
          <a:lstStyle/>
          <a:p>
            <a:r>
              <a:rPr lang="zh-CN" altLang="en-US" sz="2800" dirty="0">
                <a:solidFill>
                  <a:srgbClr val="C00000"/>
                </a:solidFill>
              </a:rPr>
              <a:t>分箱数：</a:t>
            </a:r>
            <a:r>
              <a:rPr lang="en-US" altLang="zh-CN" sz="2800" dirty="0">
                <a:solidFill>
                  <a:srgbClr val="C00000"/>
                </a:solidFill>
              </a:rPr>
              <a:t>3</a:t>
            </a:r>
            <a:endParaRPr lang="zh-CN" altLang="en-US" sz="2800" dirty="0">
              <a:solidFill>
                <a:srgbClr val="C00000"/>
              </a:solidFill>
            </a:endParaRPr>
          </a:p>
        </p:txBody>
      </p:sp>
      <p:sp>
        <p:nvSpPr>
          <p:cNvPr id="18" name="文本框 17">
            <a:extLst>
              <a:ext uri="{FF2B5EF4-FFF2-40B4-BE49-F238E27FC236}">
                <a16:creationId xmlns:a16="http://schemas.microsoft.com/office/drawing/2014/main" id="{29027A01-9D92-4F90-AA73-9EA83952C46D}"/>
              </a:ext>
            </a:extLst>
          </p:cNvPr>
          <p:cNvSpPr txBox="1"/>
          <p:nvPr/>
        </p:nvSpPr>
        <p:spPr>
          <a:xfrm>
            <a:off x="762273" y="5579725"/>
            <a:ext cx="2721156" cy="523220"/>
          </a:xfrm>
          <a:prstGeom prst="rect">
            <a:avLst/>
          </a:prstGeom>
          <a:noFill/>
        </p:spPr>
        <p:txBody>
          <a:bodyPr wrap="square" rtlCol="0">
            <a:spAutoFit/>
          </a:bodyPr>
          <a:lstStyle/>
          <a:p>
            <a:r>
              <a:rPr lang="zh-CN" altLang="en-US" sz="2800" dirty="0">
                <a:solidFill>
                  <a:srgbClr val="C00000"/>
                </a:solidFill>
              </a:rPr>
              <a:t>分箱数：</a:t>
            </a:r>
            <a:r>
              <a:rPr lang="en-US" altLang="zh-CN" sz="2800" dirty="0">
                <a:solidFill>
                  <a:srgbClr val="C00000"/>
                </a:solidFill>
              </a:rPr>
              <a:t>5</a:t>
            </a:r>
            <a:endParaRPr lang="zh-CN" altLang="en-US" sz="2800" dirty="0">
              <a:solidFill>
                <a:srgbClr val="C00000"/>
              </a:solidFill>
            </a:endParaRPr>
          </a:p>
        </p:txBody>
      </p:sp>
      <p:sp>
        <p:nvSpPr>
          <p:cNvPr id="20" name="文本框 19">
            <a:extLst>
              <a:ext uri="{FF2B5EF4-FFF2-40B4-BE49-F238E27FC236}">
                <a16:creationId xmlns:a16="http://schemas.microsoft.com/office/drawing/2014/main" id="{CED5385D-40D6-480D-9150-7A899378C1B9}"/>
              </a:ext>
            </a:extLst>
          </p:cNvPr>
          <p:cNvSpPr txBox="1"/>
          <p:nvPr/>
        </p:nvSpPr>
        <p:spPr>
          <a:xfrm>
            <a:off x="3166241" y="1287234"/>
            <a:ext cx="2275114" cy="369332"/>
          </a:xfrm>
          <a:prstGeom prst="rect">
            <a:avLst/>
          </a:prstGeom>
          <a:noFill/>
        </p:spPr>
        <p:txBody>
          <a:bodyPr wrap="square" rtlCol="0">
            <a:spAutoFit/>
          </a:bodyPr>
          <a:lstStyle/>
          <a:p>
            <a:r>
              <a:rPr lang="en-US" altLang="zh-CN" dirty="0">
                <a:solidFill>
                  <a:schemeClr val="bg1">
                    <a:lumMod val="95000"/>
                  </a:schemeClr>
                </a:solidFill>
              </a:rPr>
              <a:t>age</a:t>
            </a:r>
            <a:endParaRPr lang="zh-CN" altLang="en-US" dirty="0">
              <a:solidFill>
                <a:schemeClr val="bg1">
                  <a:lumMod val="95000"/>
                </a:schemeClr>
              </a:solidFill>
            </a:endParaRPr>
          </a:p>
        </p:txBody>
      </p:sp>
      <p:sp>
        <p:nvSpPr>
          <p:cNvPr id="21" name="文本框 20">
            <a:extLst>
              <a:ext uri="{FF2B5EF4-FFF2-40B4-BE49-F238E27FC236}">
                <a16:creationId xmlns:a16="http://schemas.microsoft.com/office/drawing/2014/main" id="{44693F7E-9C37-4E5E-AB26-5D3571B5ED23}"/>
              </a:ext>
            </a:extLst>
          </p:cNvPr>
          <p:cNvSpPr txBox="1"/>
          <p:nvPr/>
        </p:nvSpPr>
        <p:spPr>
          <a:xfrm>
            <a:off x="143349" y="3990178"/>
            <a:ext cx="2275114" cy="646331"/>
          </a:xfrm>
          <a:prstGeom prst="rect">
            <a:avLst/>
          </a:prstGeom>
          <a:noFill/>
        </p:spPr>
        <p:txBody>
          <a:bodyPr wrap="square" rtlCol="0">
            <a:spAutoFit/>
          </a:bodyPr>
          <a:lstStyle/>
          <a:p>
            <a:r>
              <a:rPr lang="en-US" altLang="zh-CN" dirty="0" err="1">
                <a:solidFill>
                  <a:schemeClr val="bg1">
                    <a:lumMod val="95000"/>
                  </a:schemeClr>
                </a:solidFill>
              </a:rPr>
              <a:t>NumberOfOpenCreditLinesAndLoans</a:t>
            </a:r>
            <a:endParaRPr lang="zh-CN" altLang="en-US" dirty="0">
              <a:solidFill>
                <a:schemeClr val="bg1">
                  <a:lumMod val="95000"/>
                </a:schemeClr>
              </a:solidFill>
            </a:endParaRPr>
          </a:p>
        </p:txBody>
      </p:sp>
      <p:sp>
        <p:nvSpPr>
          <p:cNvPr id="22" name="文本框 21">
            <a:extLst>
              <a:ext uri="{FF2B5EF4-FFF2-40B4-BE49-F238E27FC236}">
                <a16:creationId xmlns:a16="http://schemas.microsoft.com/office/drawing/2014/main" id="{1CBC7CCE-DFF3-40C8-B612-F0E9D1D3C0CF}"/>
              </a:ext>
            </a:extLst>
          </p:cNvPr>
          <p:cNvSpPr txBox="1"/>
          <p:nvPr/>
        </p:nvSpPr>
        <p:spPr>
          <a:xfrm>
            <a:off x="9105129" y="1232610"/>
            <a:ext cx="2275114" cy="369332"/>
          </a:xfrm>
          <a:prstGeom prst="rect">
            <a:avLst/>
          </a:prstGeom>
          <a:noFill/>
        </p:spPr>
        <p:txBody>
          <a:bodyPr wrap="square" rtlCol="0">
            <a:spAutoFit/>
          </a:bodyPr>
          <a:lstStyle/>
          <a:p>
            <a:r>
              <a:rPr lang="en-US" altLang="zh-CN" dirty="0" err="1">
                <a:solidFill>
                  <a:schemeClr val="bg1">
                    <a:lumMod val="95000"/>
                  </a:schemeClr>
                </a:solidFill>
              </a:rPr>
              <a:t>MonthlyIncome</a:t>
            </a:r>
            <a:endParaRPr lang="zh-CN" altLang="en-US" dirty="0">
              <a:solidFill>
                <a:schemeClr val="bg1">
                  <a:lumMod val="95000"/>
                </a:schemeClr>
              </a:solidFill>
            </a:endParaRPr>
          </a:p>
        </p:txBody>
      </p:sp>
      <p:sp>
        <p:nvSpPr>
          <p:cNvPr id="23" name="文本框 22">
            <a:extLst>
              <a:ext uri="{FF2B5EF4-FFF2-40B4-BE49-F238E27FC236}">
                <a16:creationId xmlns:a16="http://schemas.microsoft.com/office/drawing/2014/main" id="{3F3A4D1E-20E5-4869-8C60-7C6E609896F7}"/>
              </a:ext>
            </a:extLst>
          </p:cNvPr>
          <p:cNvSpPr txBox="1"/>
          <p:nvPr/>
        </p:nvSpPr>
        <p:spPr>
          <a:xfrm>
            <a:off x="6095999" y="1245237"/>
            <a:ext cx="2275114" cy="369332"/>
          </a:xfrm>
          <a:prstGeom prst="rect">
            <a:avLst/>
          </a:prstGeom>
          <a:noFill/>
        </p:spPr>
        <p:txBody>
          <a:bodyPr wrap="square" rtlCol="0">
            <a:spAutoFit/>
          </a:bodyPr>
          <a:lstStyle/>
          <a:p>
            <a:r>
              <a:rPr lang="en-US" altLang="zh-CN" dirty="0" err="1">
                <a:solidFill>
                  <a:schemeClr val="bg1">
                    <a:lumMod val="95000"/>
                  </a:schemeClr>
                </a:solidFill>
              </a:rPr>
              <a:t>DebtRatio</a:t>
            </a:r>
            <a:endParaRPr lang="zh-CN" altLang="en-US" dirty="0">
              <a:solidFill>
                <a:schemeClr val="bg1">
                  <a:lumMod val="95000"/>
                </a:schemeClr>
              </a:solidFill>
            </a:endParaRPr>
          </a:p>
        </p:txBody>
      </p:sp>
    </p:spTree>
    <p:extLst>
      <p:ext uri="{BB962C8B-B14F-4D97-AF65-F5344CB8AC3E}">
        <p14:creationId xmlns:p14="http://schemas.microsoft.com/office/powerpoint/2010/main" val="11257209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3" y="0"/>
            <a:ext cx="12190593" cy="6858000"/>
          </a:xfrm>
          <a:prstGeom prst="rect">
            <a:avLst/>
          </a:prstGeom>
        </p:spPr>
      </p:pic>
      <p:sp>
        <p:nvSpPr>
          <p:cNvPr id="4" name="矩形 3"/>
          <p:cNvSpPr/>
          <p:nvPr/>
        </p:nvSpPr>
        <p:spPr>
          <a:xfrm>
            <a:off x="-635" y="0"/>
            <a:ext cx="12192000" cy="6858000"/>
          </a:xfrm>
          <a:prstGeom prst="rect">
            <a:avLst/>
          </a:prstGeom>
          <a:gradFill>
            <a:gsLst>
              <a:gs pos="0">
                <a:schemeClr val="tx1">
                  <a:lumMod val="95000"/>
                  <a:lumOff val="5000"/>
                </a:schemeClr>
              </a:gs>
              <a:gs pos="100000">
                <a:schemeClr val="tx1">
                  <a:lumMod val="95000"/>
                  <a:lumOff val="5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7" name="文本框 6"/>
          <p:cNvSpPr txBox="1"/>
          <p:nvPr/>
        </p:nvSpPr>
        <p:spPr>
          <a:xfrm>
            <a:off x="1931035" y="2415540"/>
            <a:ext cx="8992870" cy="398780"/>
          </a:xfrm>
          <a:prstGeom prst="rect">
            <a:avLst/>
          </a:prstGeom>
          <a:noFill/>
        </p:spPr>
        <p:txBody>
          <a:bodyPr wrap="square" rtlCol="0">
            <a:spAutoFit/>
          </a:bodyPr>
          <a:lstStyle/>
          <a:p>
            <a:r>
              <a:rPr lang="en-US" sz="2000">
                <a:solidFill>
                  <a:schemeClr val="bg1"/>
                </a:solidFill>
              </a:rPr>
              <a:t>    </a:t>
            </a:r>
            <a:endParaRPr sz="2000">
              <a:solidFill>
                <a:schemeClr val="bg1"/>
              </a:solidFill>
            </a:endParaRPr>
          </a:p>
        </p:txBody>
      </p:sp>
      <p:sp>
        <p:nvSpPr>
          <p:cNvPr id="8" name="文本框 7"/>
          <p:cNvSpPr txBox="1"/>
          <p:nvPr/>
        </p:nvSpPr>
        <p:spPr>
          <a:xfrm>
            <a:off x="4771390" y="817245"/>
            <a:ext cx="2647315" cy="460375"/>
          </a:xfrm>
          <a:prstGeom prst="rect">
            <a:avLst/>
          </a:prstGeom>
          <a:noFill/>
        </p:spPr>
        <p:txBody>
          <a:bodyPr wrap="square" rtlCol="0">
            <a:spAutoFit/>
          </a:bodyPr>
          <a:lstStyle/>
          <a:p>
            <a:pPr marL="0" marR="0" lvl="0" indent="0" algn="l" defTabSz="914400" rtl="0" fontAlgn="auto">
              <a:lnSpc>
                <a:spcPct val="100000"/>
              </a:lnSpc>
              <a:spcBef>
                <a:spcPts val="0"/>
              </a:spcBef>
              <a:spcAft>
                <a:spcPts val="0"/>
              </a:spcAft>
              <a:buClrTx/>
              <a:buSzTx/>
              <a:buFontTx/>
              <a:buNone/>
              <a:defRPr/>
            </a:pPr>
            <a:r>
              <a:rPr lang="en-US" altLang="zh-CN" sz="2400" b="1" i="1" noProof="0" dirty="0">
                <a:ln>
                  <a:noFill/>
                </a:ln>
                <a:solidFill>
                  <a:prstClr val="white"/>
                </a:solidFill>
                <a:effectLst/>
                <a:uLnTx/>
                <a:uFillTx/>
                <a:latin typeface="微软雅黑" panose="020B0503020204020204" pitchFamily="34" charset="-122"/>
                <a:ea typeface="微软雅黑" panose="020B0503020204020204" pitchFamily="34" charset="-122"/>
                <a:sym typeface="+mn-ea"/>
              </a:rPr>
              <a:t>     </a:t>
            </a:r>
            <a:r>
              <a:rPr lang="zh-CN" altLang="en-US" sz="2400" b="1" i="1" noProof="0" dirty="0">
                <a:ln>
                  <a:noFill/>
                </a:ln>
                <a:solidFill>
                  <a:prstClr val="white"/>
                </a:solidFill>
                <a:effectLst/>
                <a:uLnTx/>
                <a:uFillTx/>
                <a:latin typeface="微软雅黑" panose="020B0503020204020204" pitchFamily="34" charset="-122"/>
                <a:ea typeface="微软雅黑" panose="020B0503020204020204" pitchFamily="34" charset="-122"/>
                <a:sym typeface="+mn-ea"/>
              </a:rPr>
              <a:t>卡方分箱</a:t>
            </a:r>
          </a:p>
        </p:txBody>
      </p:sp>
      <p:sp>
        <p:nvSpPr>
          <p:cNvPr id="2" name="文本框 1"/>
          <p:cNvSpPr txBox="1"/>
          <p:nvPr/>
        </p:nvSpPr>
        <p:spPr>
          <a:xfrm>
            <a:off x="3330575" y="2279650"/>
            <a:ext cx="5302885" cy="922020"/>
          </a:xfrm>
          <a:prstGeom prst="rect">
            <a:avLst/>
          </a:prstGeom>
          <a:noFill/>
        </p:spPr>
        <p:txBody>
          <a:bodyPr wrap="square" rtlCol="0">
            <a:spAutoFit/>
          </a:bodyPr>
          <a:lstStyle/>
          <a:p>
            <a:r>
              <a:rPr lang="en-US" altLang="zh-CN">
                <a:solidFill>
                  <a:schemeClr val="bg1"/>
                </a:solidFill>
              </a:rPr>
              <a:t>     </a:t>
            </a:r>
            <a:r>
              <a:rPr lang="zh-CN" altLang="en-US">
                <a:solidFill>
                  <a:schemeClr val="bg1"/>
                </a:solidFill>
              </a:rPr>
              <a:t>并非所有特征都可根据图像选取最佳箱数，对于分布不适合此方法，无法绘画出图像的特征，如特征“NumberOfTimes90DaysLate”。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3" y="0"/>
            <a:ext cx="12190593" cy="6858000"/>
          </a:xfrm>
          <a:prstGeom prst="rect">
            <a:avLst/>
          </a:prstGeom>
        </p:spPr>
      </p:pic>
      <p:sp>
        <p:nvSpPr>
          <p:cNvPr id="6" name="矩形 5"/>
          <p:cNvSpPr/>
          <p:nvPr/>
        </p:nvSpPr>
        <p:spPr>
          <a:xfrm>
            <a:off x="-635" y="0"/>
            <a:ext cx="12192000" cy="6858000"/>
          </a:xfrm>
          <a:prstGeom prst="rect">
            <a:avLst/>
          </a:prstGeom>
          <a:gradFill>
            <a:gsLst>
              <a:gs pos="0">
                <a:schemeClr val="tx1">
                  <a:lumMod val="95000"/>
                  <a:lumOff val="5000"/>
                </a:schemeClr>
              </a:gs>
              <a:gs pos="100000">
                <a:schemeClr val="tx1">
                  <a:lumMod val="95000"/>
                  <a:lumOff val="5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等线" panose="02010600030101010101" charset="-122"/>
              <a:ea typeface="等线" panose="02010600030101010101" charset="-122"/>
              <a:cs typeface="+mn-cs"/>
            </a:endParaRPr>
          </a:p>
        </p:txBody>
      </p:sp>
      <p:sp>
        <p:nvSpPr>
          <p:cNvPr id="4" name="圆角矩形 3"/>
          <p:cNvSpPr/>
          <p:nvPr/>
        </p:nvSpPr>
        <p:spPr>
          <a:xfrm>
            <a:off x="874395" y="697865"/>
            <a:ext cx="10500360" cy="5883275"/>
          </a:xfrm>
          <a:prstGeom prst="roundRect">
            <a:avLst/>
          </a:prstGeom>
          <a:effectLst>
            <a:glow rad="596900">
              <a:srgbClr val="30BCF7">
                <a:alpha val="40000"/>
              </a:srgbClr>
            </a:glow>
            <a:reflection stA="0" endPos="650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圆角矩形 6"/>
          <p:cNvSpPr/>
          <p:nvPr/>
        </p:nvSpPr>
        <p:spPr>
          <a:xfrm>
            <a:off x="1628775" y="1315085"/>
            <a:ext cx="4466590" cy="4693920"/>
          </a:xfrm>
          <a:prstGeom prst="roundRect">
            <a:avLst/>
          </a:prstGeom>
          <a:effectLst>
            <a:glow rad="76200">
              <a:schemeClr val="accent5">
                <a:satMod val="175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pic>
        <p:nvPicPr>
          <p:cNvPr id="2" name="图片 1" descr="手动"/>
          <p:cNvPicPr>
            <a:picLocks noChangeAspect="1"/>
          </p:cNvPicPr>
          <p:nvPr/>
        </p:nvPicPr>
        <p:blipFill>
          <a:blip r:embed="rId3"/>
          <a:stretch>
            <a:fillRect/>
          </a:stretch>
        </p:blipFill>
        <p:spPr>
          <a:xfrm>
            <a:off x="1968500" y="1487805"/>
            <a:ext cx="3841115" cy="4302760"/>
          </a:xfrm>
          <a:prstGeom prst="rect">
            <a:avLst/>
          </a:prstGeom>
        </p:spPr>
      </p:pic>
      <p:sp>
        <p:nvSpPr>
          <p:cNvPr id="9" name="圆角矩形 8"/>
          <p:cNvSpPr/>
          <p:nvPr/>
        </p:nvSpPr>
        <p:spPr>
          <a:xfrm>
            <a:off x="6231255" y="1315085"/>
            <a:ext cx="4466590" cy="4693920"/>
          </a:xfrm>
          <a:prstGeom prst="roundRect">
            <a:avLst/>
          </a:prstGeom>
          <a:effectLst>
            <a:glow rad="76200">
              <a:schemeClr val="accent5">
                <a:satMod val="175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pic>
        <p:nvPicPr>
          <p:cNvPr id="10" name="图片 9" descr="手动2"/>
          <p:cNvPicPr>
            <a:picLocks noChangeAspect="1"/>
          </p:cNvPicPr>
          <p:nvPr/>
        </p:nvPicPr>
        <p:blipFill>
          <a:blip r:embed="rId4"/>
          <a:stretch>
            <a:fillRect/>
          </a:stretch>
        </p:blipFill>
        <p:spPr>
          <a:xfrm>
            <a:off x="6412865" y="1844675"/>
            <a:ext cx="4124960" cy="3825240"/>
          </a:xfrm>
          <a:prstGeom prst="rect">
            <a:avLst/>
          </a:prstGeom>
        </p:spPr>
      </p:pic>
      <p:sp>
        <p:nvSpPr>
          <p:cNvPr id="11" name="文本框 10"/>
          <p:cNvSpPr txBox="1"/>
          <p:nvPr/>
        </p:nvSpPr>
        <p:spPr>
          <a:xfrm>
            <a:off x="4104005" y="697865"/>
            <a:ext cx="5234940" cy="368300"/>
          </a:xfrm>
          <a:prstGeom prst="rect">
            <a:avLst/>
          </a:prstGeom>
          <a:noFill/>
        </p:spPr>
        <p:txBody>
          <a:bodyPr wrap="square" rtlCol="0">
            <a:spAutoFit/>
          </a:bodyPr>
          <a:lstStyle/>
          <a:p>
            <a:r>
              <a:rPr lang="zh-CN" altLang="en-US">
                <a:solidFill>
                  <a:schemeClr val="bg1"/>
                </a:solidFill>
              </a:rPr>
              <a:t>手动分组：NumberOfTimes90DaysLate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3" y="0"/>
            <a:ext cx="12190593" cy="6858000"/>
          </a:xfrm>
          <a:prstGeom prst="rect">
            <a:avLst/>
          </a:prstGeom>
        </p:spPr>
      </p:pic>
      <p:sp>
        <p:nvSpPr>
          <p:cNvPr id="6" name="矩形 5"/>
          <p:cNvSpPr/>
          <p:nvPr/>
        </p:nvSpPr>
        <p:spPr>
          <a:xfrm>
            <a:off x="-635" y="0"/>
            <a:ext cx="12192000" cy="6858000"/>
          </a:xfrm>
          <a:prstGeom prst="rect">
            <a:avLst/>
          </a:prstGeom>
          <a:gradFill>
            <a:gsLst>
              <a:gs pos="0">
                <a:schemeClr val="tx1">
                  <a:lumMod val="95000"/>
                  <a:lumOff val="5000"/>
                </a:schemeClr>
              </a:gs>
              <a:gs pos="100000">
                <a:schemeClr val="tx1">
                  <a:lumMod val="95000"/>
                  <a:lumOff val="5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等线" panose="02010600030101010101" charset="-122"/>
              <a:ea typeface="等线" panose="02010600030101010101" charset="-122"/>
              <a:cs typeface="+mn-cs"/>
            </a:endParaRPr>
          </a:p>
        </p:txBody>
      </p:sp>
      <p:sp>
        <p:nvSpPr>
          <p:cNvPr id="4" name="圆角矩形 3"/>
          <p:cNvSpPr/>
          <p:nvPr/>
        </p:nvSpPr>
        <p:spPr>
          <a:xfrm>
            <a:off x="874395" y="697865"/>
            <a:ext cx="10500360" cy="5883275"/>
          </a:xfrm>
          <a:prstGeom prst="roundRect">
            <a:avLst/>
          </a:prstGeom>
          <a:effectLst>
            <a:glow rad="596900">
              <a:srgbClr val="30BCF7">
                <a:alpha val="40000"/>
              </a:srgbClr>
            </a:glow>
            <a:reflection stA="0" endPos="650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文本框 7"/>
          <p:cNvSpPr txBox="1"/>
          <p:nvPr/>
        </p:nvSpPr>
        <p:spPr>
          <a:xfrm>
            <a:off x="3133759" y="1462117"/>
            <a:ext cx="3908425" cy="584775"/>
          </a:xfrm>
          <a:prstGeom prst="rect">
            <a:avLst/>
          </a:prstGeom>
          <a:noFill/>
        </p:spPr>
        <p:txBody>
          <a:bodyPr wrap="square" rtlCol="0">
            <a:spAutoFit/>
          </a:bodyPr>
          <a:lstStyle/>
          <a:p>
            <a:r>
              <a:rPr lang="zh-CN" altLang="en-US" sz="3200" dirty="0"/>
              <a:t>分箱结果</a:t>
            </a:r>
          </a:p>
        </p:txBody>
      </p:sp>
      <p:pic>
        <p:nvPicPr>
          <p:cNvPr id="9" name="图片 8">
            <a:extLst>
              <a:ext uri="{FF2B5EF4-FFF2-40B4-BE49-F238E27FC236}">
                <a16:creationId xmlns:a16="http://schemas.microsoft.com/office/drawing/2014/main" id="{8D4A5253-6F7B-4A8B-B3B8-AE913588AC95}"/>
              </a:ext>
            </a:extLst>
          </p:cNvPr>
          <p:cNvPicPr>
            <a:picLocks noChangeAspect="1"/>
          </p:cNvPicPr>
          <p:nvPr/>
        </p:nvPicPr>
        <p:blipFill>
          <a:blip r:embed="rId3"/>
          <a:stretch>
            <a:fillRect/>
          </a:stretch>
        </p:blipFill>
        <p:spPr>
          <a:xfrm>
            <a:off x="3252787" y="2031365"/>
            <a:ext cx="5743575" cy="343852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3" y="0"/>
            <a:ext cx="12190593" cy="6858000"/>
          </a:xfrm>
          <a:prstGeom prst="rect">
            <a:avLst/>
          </a:prstGeom>
        </p:spPr>
      </p:pic>
      <p:sp>
        <p:nvSpPr>
          <p:cNvPr id="6" name="矩形 5"/>
          <p:cNvSpPr/>
          <p:nvPr/>
        </p:nvSpPr>
        <p:spPr>
          <a:xfrm>
            <a:off x="0" y="12065"/>
            <a:ext cx="12192000" cy="6858000"/>
          </a:xfrm>
          <a:prstGeom prst="rect">
            <a:avLst/>
          </a:prstGeom>
          <a:gradFill>
            <a:gsLst>
              <a:gs pos="0">
                <a:schemeClr val="tx1">
                  <a:lumMod val="95000"/>
                  <a:lumOff val="5000"/>
                </a:schemeClr>
              </a:gs>
              <a:gs pos="31000">
                <a:schemeClr val="tx1">
                  <a:lumMod val="95000"/>
                  <a:lumOff val="5000"/>
                  <a:alpha val="86000"/>
                </a:schemeClr>
              </a:gs>
              <a:gs pos="64000">
                <a:schemeClr val="tx1">
                  <a:lumMod val="95000"/>
                  <a:lumOff val="5000"/>
                  <a:alpha val="98000"/>
                </a:schemeClr>
              </a:gs>
              <a:gs pos="100000">
                <a:schemeClr val="tx1">
                  <a:lumMod val="95000"/>
                  <a:lumOff val="5000"/>
                  <a:alpha val="5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64" name="TextBox 27"/>
          <p:cNvSpPr txBox="1"/>
          <p:nvPr/>
        </p:nvSpPr>
        <p:spPr>
          <a:xfrm>
            <a:off x="4038589" y="525610"/>
            <a:ext cx="4583062" cy="475615"/>
          </a:xfrm>
          <a:prstGeom prst="rect">
            <a:avLst/>
          </a:prstGeom>
          <a:noFill/>
        </p:spPr>
        <p:txBody>
          <a:bodyPr wrap="square" rtlCol="0">
            <a:spAutoFit/>
          </a:bodyPr>
          <a:lstStyle/>
          <a:p>
            <a:pPr marL="0" marR="0" lvl="0" indent="0" algn="ctr" defTabSz="914400" rtl="0" eaLnBrk="1" fontAlgn="auto" latinLnBrk="0" hangingPunct="1">
              <a:lnSpc>
                <a:spcPts val="3000"/>
              </a:lnSpc>
              <a:spcBef>
                <a:spcPts val="0"/>
              </a:spcBef>
              <a:spcAft>
                <a:spcPts val="0"/>
              </a:spcAft>
              <a:buClrTx/>
              <a:buSzTx/>
              <a:buFontTx/>
              <a:buNone/>
              <a:defRPr/>
            </a:pPr>
            <a:r>
              <a:rPr kumimoji="0" lang="id-ID" sz="3200" b="1" i="1" u="none" strike="noStrike" kern="1200" cap="none" spc="0" normalizeH="0" baseline="0" noProof="0" dirty="0">
                <a:ln>
                  <a:noFill/>
                </a:ln>
                <a:solidFill>
                  <a:prstClr val="white"/>
                </a:solidFill>
                <a:effectLst/>
                <a:uLnTx/>
                <a:uFillTx/>
                <a:latin typeface="Montserrat" panose="02000505000000020004" pitchFamily="50" charset="0"/>
                <a:ea typeface="Lato" panose="020F0502020204030203" pitchFamily="34" charset="0"/>
                <a:cs typeface="Lato" panose="020F0502020204030203" pitchFamily="34" charset="0"/>
              </a:rPr>
              <a:t>特征选择</a:t>
            </a:r>
          </a:p>
        </p:txBody>
      </p:sp>
      <p:sp>
        <p:nvSpPr>
          <p:cNvPr id="65" name="Rectangle 28"/>
          <p:cNvSpPr/>
          <p:nvPr/>
        </p:nvSpPr>
        <p:spPr>
          <a:xfrm>
            <a:off x="5106501" y="1138372"/>
            <a:ext cx="2447238" cy="26035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id-ID" sz="1100" b="0" i="0" u="none" strike="noStrike" kern="1200" cap="none" spc="300" normalizeH="0" baseline="0" noProof="0" dirty="0">
                <a:ln>
                  <a:noFill/>
                </a:ln>
                <a:solidFill>
                  <a:prstClr val="white"/>
                </a:solidFill>
                <a:effectLst/>
                <a:uLnTx/>
                <a:uFillTx/>
                <a:latin typeface="Lato" panose="020F0502020204030203" pitchFamily="34" charset="0"/>
                <a:ea typeface="Lato" panose="020F0502020204030203" pitchFamily="34" charset="0"/>
                <a:cs typeface="Lato" panose="020F0502020204030203" pitchFamily="34" charset="0"/>
              </a:rPr>
              <a:t>feature selection</a:t>
            </a:r>
          </a:p>
        </p:txBody>
      </p:sp>
      <p:sp>
        <p:nvSpPr>
          <p:cNvPr id="27" name="Freeform 136"/>
          <p:cNvSpPr/>
          <p:nvPr/>
        </p:nvSpPr>
        <p:spPr bwMode="auto">
          <a:xfrm rot="5400000">
            <a:off x="4970389" y="2724428"/>
            <a:ext cx="1363869" cy="2472801"/>
          </a:xfrm>
          <a:custGeom>
            <a:avLst/>
            <a:gdLst>
              <a:gd name="T0" fmla="*/ 200 w 807"/>
              <a:gd name="T1" fmla="*/ 0 h 1658"/>
              <a:gd name="T2" fmla="*/ 200 w 807"/>
              <a:gd name="T3" fmla="*/ 1310 h 1658"/>
              <a:gd name="T4" fmla="*/ 0 w 807"/>
              <a:gd name="T5" fmla="*/ 1310 h 1658"/>
              <a:gd name="T6" fmla="*/ 0 w 807"/>
              <a:gd name="T7" fmla="*/ 1310 h 1658"/>
              <a:gd name="T8" fmla="*/ 404 w 807"/>
              <a:gd name="T9" fmla="*/ 1658 h 1658"/>
              <a:gd name="T10" fmla="*/ 807 w 807"/>
              <a:gd name="T11" fmla="*/ 1310 h 1658"/>
              <a:gd name="T12" fmla="*/ 611 w 807"/>
              <a:gd name="T13" fmla="*/ 1310 h 1658"/>
              <a:gd name="T14" fmla="*/ 611 w 807"/>
              <a:gd name="T15" fmla="*/ 322 h 1658"/>
              <a:gd name="T16" fmla="*/ 200 w 807"/>
              <a:gd name="T17" fmla="*/ 0 h 1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7" h="1658">
                <a:moveTo>
                  <a:pt x="200" y="0"/>
                </a:moveTo>
                <a:lnTo>
                  <a:pt x="200" y="1310"/>
                </a:lnTo>
                <a:lnTo>
                  <a:pt x="0" y="1310"/>
                </a:lnTo>
                <a:lnTo>
                  <a:pt x="0" y="1310"/>
                </a:lnTo>
                <a:lnTo>
                  <a:pt x="404" y="1658"/>
                </a:lnTo>
                <a:lnTo>
                  <a:pt x="807" y="1310"/>
                </a:lnTo>
                <a:lnTo>
                  <a:pt x="611" y="1310"/>
                </a:lnTo>
                <a:lnTo>
                  <a:pt x="611" y="322"/>
                </a:lnTo>
                <a:lnTo>
                  <a:pt x="200" y="0"/>
                </a:lnTo>
                <a:close/>
              </a:path>
            </a:pathLst>
          </a:custGeom>
          <a:solidFill>
            <a:srgbClr val="3A3EF4"/>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400" b="0" i="0" u="none" strike="noStrike" kern="0" cap="none" spc="0" normalizeH="0" baseline="0" noProof="0">
              <a:ln>
                <a:noFill/>
              </a:ln>
              <a:solidFill>
                <a:schemeClr val="bg1"/>
              </a:solidFill>
              <a:effectLst/>
              <a:uLnTx/>
              <a:uFillTx/>
              <a:latin typeface="Lato" panose="020F0502020204030203" pitchFamily="34" charset="0"/>
              <a:ea typeface="Lato" panose="020F0502020204030203" pitchFamily="34" charset="0"/>
              <a:cs typeface="Lato" panose="020F0502020204030203" pitchFamily="34" charset="0"/>
            </a:endParaRPr>
          </a:p>
        </p:txBody>
      </p:sp>
      <p:sp>
        <p:nvSpPr>
          <p:cNvPr id="28" name="Freeform 138"/>
          <p:cNvSpPr/>
          <p:nvPr/>
        </p:nvSpPr>
        <p:spPr bwMode="auto">
          <a:xfrm rot="5400000">
            <a:off x="6080466" y="1996757"/>
            <a:ext cx="1368939" cy="2547373"/>
          </a:xfrm>
          <a:custGeom>
            <a:avLst/>
            <a:gdLst>
              <a:gd name="T0" fmla="*/ 407 w 810"/>
              <a:gd name="T1" fmla="*/ 0 h 1708"/>
              <a:gd name="T2" fmla="*/ 0 w 810"/>
              <a:gd name="T3" fmla="*/ 347 h 1708"/>
              <a:gd name="T4" fmla="*/ 200 w 810"/>
              <a:gd name="T5" fmla="*/ 347 h 1708"/>
              <a:gd name="T6" fmla="*/ 200 w 810"/>
              <a:gd name="T7" fmla="*/ 821 h 1708"/>
              <a:gd name="T8" fmla="*/ 200 w 810"/>
              <a:gd name="T9" fmla="*/ 821 h 1708"/>
              <a:gd name="T10" fmla="*/ 200 w 810"/>
              <a:gd name="T11" fmla="*/ 1386 h 1708"/>
              <a:gd name="T12" fmla="*/ 610 w 810"/>
              <a:gd name="T13" fmla="*/ 1708 h 1708"/>
              <a:gd name="T14" fmla="*/ 610 w 810"/>
              <a:gd name="T15" fmla="*/ 347 h 1708"/>
              <a:gd name="T16" fmla="*/ 810 w 810"/>
              <a:gd name="T17" fmla="*/ 347 h 1708"/>
              <a:gd name="T18" fmla="*/ 407 w 810"/>
              <a:gd name="T19" fmla="*/ 0 h 17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10" h="1708">
                <a:moveTo>
                  <a:pt x="407" y="0"/>
                </a:moveTo>
                <a:lnTo>
                  <a:pt x="0" y="347"/>
                </a:lnTo>
                <a:lnTo>
                  <a:pt x="200" y="347"/>
                </a:lnTo>
                <a:lnTo>
                  <a:pt x="200" y="821"/>
                </a:lnTo>
                <a:lnTo>
                  <a:pt x="200" y="821"/>
                </a:lnTo>
                <a:lnTo>
                  <a:pt x="200" y="1386"/>
                </a:lnTo>
                <a:lnTo>
                  <a:pt x="610" y="1708"/>
                </a:lnTo>
                <a:lnTo>
                  <a:pt x="610" y="347"/>
                </a:lnTo>
                <a:lnTo>
                  <a:pt x="810" y="347"/>
                </a:lnTo>
                <a:lnTo>
                  <a:pt x="407" y="0"/>
                </a:lnTo>
                <a:close/>
              </a:path>
            </a:pathLst>
          </a:custGeom>
          <a:solidFill>
            <a:schemeClr val="bg1"/>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400" b="0" i="0" u="none" strike="noStrike" kern="0" cap="none" spc="0" normalizeH="0" baseline="0" noProof="0">
              <a:ln>
                <a:noFill/>
              </a:ln>
              <a:solidFill>
                <a:schemeClr val="tx1">
                  <a:lumMod val="95000"/>
                  <a:lumOff val="5000"/>
                </a:schemeClr>
              </a:solidFill>
              <a:effectLst/>
              <a:uLnTx/>
              <a:uFillTx/>
              <a:latin typeface="Lato" panose="020F0502020204030203" pitchFamily="34" charset="0"/>
              <a:ea typeface="Lato" panose="020F0502020204030203" pitchFamily="34" charset="0"/>
              <a:cs typeface="Lato" panose="020F0502020204030203" pitchFamily="34" charset="0"/>
            </a:endParaRPr>
          </a:p>
        </p:txBody>
      </p:sp>
      <p:sp>
        <p:nvSpPr>
          <p:cNvPr id="29" name="Freeform 140"/>
          <p:cNvSpPr/>
          <p:nvPr/>
        </p:nvSpPr>
        <p:spPr bwMode="auto">
          <a:xfrm rot="5400000">
            <a:off x="6095031" y="3066958"/>
            <a:ext cx="1362179" cy="3175268"/>
          </a:xfrm>
          <a:custGeom>
            <a:avLst/>
            <a:gdLst>
              <a:gd name="T0" fmla="*/ 403 w 806"/>
              <a:gd name="T1" fmla="*/ 0 h 2129"/>
              <a:gd name="T2" fmla="*/ 185 w 806"/>
              <a:gd name="T3" fmla="*/ 189 h 2129"/>
              <a:gd name="T4" fmla="*/ 0 w 806"/>
              <a:gd name="T5" fmla="*/ 348 h 2129"/>
              <a:gd name="T6" fmla="*/ 200 w 806"/>
              <a:gd name="T7" fmla="*/ 348 h 2129"/>
              <a:gd name="T8" fmla="*/ 200 w 806"/>
              <a:gd name="T9" fmla="*/ 2129 h 2129"/>
              <a:gd name="T10" fmla="*/ 606 w 806"/>
              <a:gd name="T11" fmla="*/ 1807 h 2129"/>
              <a:gd name="T12" fmla="*/ 606 w 806"/>
              <a:gd name="T13" fmla="*/ 348 h 2129"/>
              <a:gd name="T14" fmla="*/ 806 w 806"/>
              <a:gd name="T15" fmla="*/ 348 h 2129"/>
              <a:gd name="T16" fmla="*/ 403 w 806"/>
              <a:gd name="T17" fmla="*/ 0 h 2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6" h="2129">
                <a:moveTo>
                  <a:pt x="403" y="0"/>
                </a:moveTo>
                <a:lnTo>
                  <a:pt x="185" y="189"/>
                </a:lnTo>
                <a:lnTo>
                  <a:pt x="0" y="348"/>
                </a:lnTo>
                <a:lnTo>
                  <a:pt x="200" y="348"/>
                </a:lnTo>
                <a:lnTo>
                  <a:pt x="200" y="2129"/>
                </a:lnTo>
                <a:lnTo>
                  <a:pt x="606" y="1807"/>
                </a:lnTo>
                <a:lnTo>
                  <a:pt x="606" y="348"/>
                </a:lnTo>
                <a:lnTo>
                  <a:pt x="806" y="348"/>
                </a:lnTo>
                <a:lnTo>
                  <a:pt x="403" y="0"/>
                </a:lnTo>
                <a:close/>
              </a:path>
            </a:pathLst>
          </a:custGeom>
          <a:solidFill>
            <a:schemeClr val="bg1"/>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400" b="0" i="0" u="none" strike="noStrike" kern="0" cap="none" spc="0" normalizeH="0" baseline="0" noProof="0">
              <a:ln>
                <a:noFill/>
              </a:ln>
              <a:solidFill>
                <a:schemeClr val="tx1">
                  <a:lumMod val="95000"/>
                  <a:lumOff val="5000"/>
                </a:schemeClr>
              </a:solidFill>
              <a:effectLst/>
              <a:uLnTx/>
              <a:uFillTx/>
              <a:latin typeface="Lato" panose="020F0502020204030203" pitchFamily="34" charset="0"/>
              <a:ea typeface="Lato" panose="020F0502020204030203" pitchFamily="34" charset="0"/>
              <a:cs typeface="Lato" panose="020F0502020204030203" pitchFamily="34" charset="0"/>
            </a:endParaRPr>
          </a:p>
        </p:txBody>
      </p:sp>
      <p:sp>
        <p:nvSpPr>
          <p:cNvPr id="30" name="Freeform 142"/>
          <p:cNvSpPr/>
          <p:nvPr/>
        </p:nvSpPr>
        <p:spPr bwMode="auto">
          <a:xfrm rot="5400000">
            <a:off x="4745281" y="1191432"/>
            <a:ext cx="1362179" cy="2775563"/>
          </a:xfrm>
          <a:custGeom>
            <a:avLst/>
            <a:gdLst>
              <a:gd name="T0" fmla="*/ 607 w 806"/>
              <a:gd name="T1" fmla="*/ 0 h 1861"/>
              <a:gd name="T2" fmla="*/ 200 w 806"/>
              <a:gd name="T3" fmla="*/ 323 h 1861"/>
              <a:gd name="T4" fmla="*/ 200 w 806"/>
              <a:gd name="T5" fmla="*/ 1514 h 1861"/>
              <a:gd name="T6" fmla="*/ 0 w 806"/>
              <a:gd name="T7" fmla="*/ 1514 h 1861"/>
              <a:gd name="T8" fmla="*/ 0 w 806"/>
              <a:gd name="T9" fmla="*/ 1514 h 1861"/>
              <a:gd name="T10" fmla="*/ 403 w 806"/>
              <a:gd name="T11" fmla="*/ 1861 h 1861"/>
              <a:gd name="T12" fmla="*/ 752 w 806"/>
              <a:gd name="T13" fmla="*/ 1564 h 1861"/>
              <a:gd name="T14" fmla="*/ 806 w 806"/>
              <a:gd name="T15" fmla="*/ 1514 h 1861"/>
              <a:gd name="T16" fmla="*/ 806 w 806"/>
              <a:gd name="T17" fmla="*/ 1514 h 1861"/>
              <a:gd name="T18" fmla="*/ 607 w 806"/>
              <a:gd name="T19" fmla="*/ 1514 h 1861"/>
              <a:gd name="T20" fmla="*/ 607 w 806"/>
              <a:gd name="T21" fmla="*/ 565 h 1861"/>
              <a:gd name="T22" fmla="*/ 607 w 806"/>
              <a:gd name="T23" fmla="*/ 565 h 1861"/>
              <a:gd name="T24" fmla="*/ 607 w 806"/>
              <a:gd name="T25" fmla="*/ 0 h 1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06" h="1861">
                <a:moveTo>
                  <a:pt x="607" y="0"/>
                </a:moveTo>
                <a:lnTo>
                  <a:pt x="200" y="323"/>
                </a:lnTo>
                <a:lnTo>
                  <a:pt x="200" y="1514"/>
                </a:lnTo>
                <a:lnTo>
                  <a:pt x="0" y="1514"/>
                </a:lnTo>
                <a:lnTo>
                  <a:pt x="0" y="1514"/>
                </a:lnTo>
                <a:lnTo>
                  <a:pt x="403" y="1861"/>
                </a:lnTo>
                <a:lnTo>
                  <a:pt x="752" y="1564"/>
                </a:lnTo>
                <a:lnTo>
                  <a:pt x="806" y="1514"/>
                </a:lnTo>
                <a:lnTo>
                  <a:pt x="806" y="1514"/>
                </a:lnTo>
                <a:lnTo>
                  <a:pt x="607" y="1514"/>
                </a:lnTo>
                <a:lnTo>
                  <a:pt x="607" y="565"/>
                </a:lnTo>
                <a:lnTo>
                  <a:pt x="607" y="565"/>
                </a:lnTo>
                <a:lnTo>
                  <a:pt x="607" y="0"/>
                </a:lnTo>
                <a:close/>
              </a:path>
            </a:pathLst>
          </a:custGeom>
          <a:solidFill>
            <a:srgbClr val="3A3EF4"/>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400" b="0" i="0" u="none" strike="noStrike" kern="0" cap="none" spc="0" normalizeH="0" baseline="0" noProof="0">
              <a:ln>
                <a:noFill/>
              </a:ln>
              <a:solidFill>
                <a:schemeClr val="bg1"/>
              </a:solidFill>
              <a:effectLst/>
              <a:uLnTx/>
              <a:uFillTx/>
              <a:latin typeface="Lato" panose="020F0502020204030203" pitchFamily="34" charset="0"/>
              <a:ea typeface="Lato" panose="020F0502020204030203" pitchFamily="34" charset="0"/>
              <a:cs typeface="Lato" panose="020F0502020204030203" pitchFamily="34" charset="0"/>
            </a:endParaRPr>
          </a:p>
        </p:txBody>
      </p:sp>
      <p:sp>
        <p:nvSpPr>
          <p:cNvPr id="38" name="Shape 2430"/>
          <p:cNvSpPr/>
          <p:nvPr/>
        </p:nvSpPr>
        <p:spPr>
          <a:xfrm>
            <a:off x="3411220" y="2418715"/>
            <a:ext cx="334010" cy="334010"/>
          </a:xfrm>
          <a:custGeom>
            <a:avLst/>
            <a:gdLst/>
            <a:ahLst/>
            <a:cxnLst>
              <a:cxn ang="0">
                <a:pos x="wd2" y="hd2"/>
              </a:cxn>
              <a:cxn ang="5400000">
                <a:pos x="wd2" y="hd2"/>
              </a:cxn>
              <a:cxn ang="10800000">
                <a:pos x="wd2" y="hd2"/>
              </a:cxn>
              <a:cxn ang="16200000">
                <a:pos x="wd2" y="hd2"/>
              </a:cxn>
            </a:cxnLst>
            <a:rect l="0" t="0" r="r" b="b"/>
            <a:pathLst>
              <a:path w="21600" h="21600" extrusionOk="0">
                <a:moveTo>
                  <a:pt x="12281" y="19846"/>
                </a:moveTo>
                <a:lnTo>
                  <a:pt x="9413" y="12882"/>
                </a:lnTo>
                <a:lnTo>
                  <a:pt x="19655" y="2640"/>
                </a:lnTo>
                <a:cubicBezTo>
                  <a:pt x="19655" y="2640"/>
                  <a:pt x="12281" y="19846"/>
                  <a:pt x="12281" y="19846"/>
                </a:cubicBezTo>
                <a:close/>
                <a:moveTo>
                  <a:pt x="1755" y="9320"/>
                </a:moveTo>
                <a:lnTo>
                  <a:pt x="18960" y="1945"/>
                </a:lnTo>
                <a:lnTo>
                  <a:pt x="8719" y="12187"/>
                </a:lnTo>
                <a:cubicBezTo>
                  <a:pt x="8719" y="12187"/>
                  <a:pt x="1755" y="9320"/>
                  <a:pt x="1755" y="9320"/>
                </a:cubicBezTo>
                <a:close/>
                <a:moveTo>
                  <a:pt x="21600" y="491"/>
                </a:moveTo>
                <a:cubicBezTo>
                  <a:pt x="21600" y="220"/>
                  <a:pt x="21380" y="0"/>
                  <a:pt x="21109" y="0"/>
                </a:cubicBezTo>
                <a:cubicBezTo>
                  <a:pt x="21034" y="0"/>
                  <a:pt x="20964" y="20"/>
                  <a:pt x="20900" y="52"/>
                </a:cubicBezTo>
                <a:lnTo>
                  <a:pt x="20898" y="48"/>
                </a:lnTo>
                <a:lnTo>
                  <a:pt x="302" y="8875"/>
                </a:lnTo>
                <a:cubicBezTo>
                  <a:pt x="301" y="8875"/>
                  <a:pt x="299" y="8876"/>
                  <a:pt x="297" y="8877"/>
                </a:cubicBezTo>
                <a:lnTo>
                  <a:pt x="280" y="8885"/>
                </a:lnTo>
                <a:lnTo>
                  <a:pt x="281" y="8887"/>
                </a:lnTo>
                <a:cubicBezTo>
                  <a:pt x="116" y="8967"/>
                  <a:pt x="0" y="9132"/>
                  <a:pt x="0" y="9327"/>
                </a:cubicBezTo>
                <a:cubicBezTo>
                  <a:pt x="0" y="9550"/>
                  <a:pt x="151" y="9731"/>
                  <a:pt x="355" y="9791"/>
                </a:cubicBezTo>
                <a:lnTo>
                  <a:pt x="353" y="9799"/>
                </a:lnTo>
                <a:lnTo>
                  <a:pt x="8462" y="13138"/>
                </a:lnTo>
                <a:lnTo>
                  <a:pt x="11801" y="21248"/>
                </a:lnTo>
                <a:lnTo>
                  <a:pt x="11809" y="21245"/>
                </a:lnTo>
                <a:cubicBezTo>
                  <a:pt x="11869" y="21449"/>
                  <a:pt x="12050" y="21600"/>
                  <a:pt x="12273" y="21600"/>
                </a:cubicBezTo>
                <a:cubicBezTo>
                  <a:pt x="12468" y="21600"/>
                  <a:pt x="12634" y="21484"/>
                  <a:pt x="12713" y="21319"/>
                </a:cubicBezTo>
                <a:lnTo>
                  <a:pt x="12716" y="21320"/>
                </a:lnTo>
                <a:lnTo>
                  <a:pt x="12723" y="21303"/>
                </a:lnTo>
                <a:cubicBezTo>
                  <a:pt x="12724" y="21301"/>
                  <a:pt x="12725" y="21300"/>
                  <a:pt x="12725" y="21298"/>
                </a:cubicBezTo>
                <a:lnTo>
                  <a:pt x="21553" y="702"/>
                </a:lnTo>
                <a:lnTo>
                  <a:pt x="21547" y="699"/>
                </a:lnTo>
                <a:cubicBezTo>
                  <a:pt x="21578" y="636"/>
                  <a:pt x="21600" y="567"/>
                  <a:pt x="21600" y="491"/>
                </a:cubicBezTo>
                <a:moveTo>
                  <a:pt x="7855" y="16200"/>
                </a:moveTo>
                <a:cubicBezTo>
                  <a:pt x="7719" y="16200"/>
                  <a:pt x="7596" y="16255"/>
                  <a:pt x="7507" y="16344"/>
                </a:cubicBezTo>
                <a:lnTo>
                  <a:pt x="6035" y="17817"/>
                </a:lnTo>
                <a:cubicBezTo>
                  <a:pt x="5946" y="17905"/>
                  <a:pt x="5891" y="18029"/>
                  <a:pt x="5891" y="18164"/>
                </a:cubicBezTo>
                <a:cubicBezTo>
                  <a:pt x="5891" y="18435"/>
                  <a:pt x="6111" y="18655"/>
                  <a:pt x="6382" y="18655"/>
                </a:cubicBezTo>
                <a:cubicBezTo>
                  <a:pt x="6517" y="18655"/>
                  <a:pt x="6640" y="18600"/>
                  <a:pt x="6729" y="18511"/>
                </a:cubicBezTo>
                <a:lnTo>
                  <a:pt x="8202" y="17038"/>
                </a:lnTo>
                <a:cubicBezTo>
                  <a:pt x="8291" y="16950"/>
                  <a:pt x="8345" y="16827"/>
                  <a:pt x="8345" y="16691"/>
                </a:cubicBezTo>
                <a:cubicBezTo>
                  <a:pt x="8345" y="16420"/>
                  <a:pt x="8126" y="16200"/>
                  <a:pt x="7855" y="16200"/>
                </a:cubicBezTo>
                <a:moveTo>
                  <a:pt x="7855" y="14237"/>
                </a:moveTo>
                <a:cubicBezTo>
                  <a:pt x="7855" y="13966"/>
                  <a:pt x="7635" y="13745"/>
                  <a:pt x="7364" y="13745"/>
                </a:cubicBezTo>
                <a:cubicBezTo>
                  <a:pt x="7228" y="13745"/>
                  <a:pt x="7105" y="13801"/>
                  <a:pt x="7017" y="13889"/>
                </a:cubicBezTo>
                <a:lnTo>
                  <a:pt x="2107" y="18798"/>
                </a:lnTo>
                <a:cubicBezTo>
                  <a:pt x="2019" y="18888"/>
                  <a:pt x="1964" y="19011"/>
                  <a:pt x="1964" y="19145"/>
                </a:cubicBezTo>
                <a:cubicBezTo>
                  <a:pt x="1964" y="19417"/>
                  <a:pt x="2184" y="19636"/>
                  <a:pt x="2455" y="19636"/>
                </a:cubicBezTo>
                <a:cubicBezTo>
                  <a:pt x="2590" y="19636"/>
                  <a:pt x="2713" y="19582"/>
                  <a:pt x="2802" y="19493"/>
                </a:cubicBezTo>
                <a:lnTo>
                  <a:pt x="7711" y="14583"/>
                </a:lnTo>
                <a:cubicBezTo>
                  <a:pt x="7800" y="14495"/>
                  <a:pt x="7855" y="14372"/>
                  <a:pt x="7855" y="14237"/>
                </a:cubicBezTo>
                <a:moveTo>
                  <a:pt x="4765" y="14583"/>
                </a:moveTo>
                <a:lnTo>
                  <a:pt x="5256" y="14093"/>
                </a:lnTo>
                <a:cubicBezTo>
                  <a:pt x="5345" y="14004"/>
                  <a:pt x="5400" y="13881"/>
                  <a:pt x="5400" y="13745"/>
                </a:cubicBezTo>
                <a:cubicBezTo>
                  <a:pt x="5400" y="13475"/>
                  <a:pt x="5180" y="13255"/>
                  <a:pt x="4909" y="13255"/>
                </a:cubicBezTo>
                <a:cubicBezTo>
                  <a:pt x="4774" y="13255"/>
                  <a:pt x="4651" y="13310"/>
                  <a:pt x="4562" y="13398"/>
                </a:cubicBezTo>
                <a:lnTo>
                  <a:pt x="4071" y="13889"/>
                </a:lnTo>
                <a:cubicBezTo>
                  <a:pt x="3982" y="13979"/>
                  <a:pt x="3927" y="14101"/>
                  <a:pt x="3927" y="14237"/>
                </a:cubicBezTo>
                <a:cubicBezTo>
                  <a:pt x="3927" y="14507"/>
                  <a:pt x="4147" y="14727"/>
                  <a:pt x="4418" y="14727"/>
                </a:cubicBezTo>
                <a:cubicBezTo>
                  <a:pt x="4554" y="14727"/>
                  <a:pt x="4676" y="14673"/>
                  <a:pt x="4765" y="14583"/>
                </a:cubicBezTo>
              </a:path>
            </a:pathLst>
          </a:custGeom>
          <a:solidFill>
            <a:sysClr val="windowText" lastClr="000000"/>
          </a:solidFill>
          <a:ln w="12700">
            <a:miter lim="400000"/>
          </a:ln>
        </p:spPr>
        <p:txBody>
          <a:bodyPr lIns="19049" tIns="19049" rIns="19049" bIns="19049" anchor="ctr"/>
          <a:lstStyle/>
          <a:p>
            <a:pPr marL="0" marR="0" lvl="0" indent="0" algn="ctr" defTabSz="228600" eaLnBrk="1" fontAlgn="auto" latinLnBrk="0" hangingPunct="0">
              <a:lnSpc>
                <a:spcPct val="100000"/>
              </a:lnSpc>
              <a:spcBef>
                <a:spcPts val="0"/>
              </a:spcBef>
              <a:spcAft>
                <a:spcPts val="0"/>
              </a:spcAft>
              <a:buClrTx/>
              <a:buSzTx/>
              <a:buFontTx/>
              <a:buNone/>
              <a:defRPr sz="3000">
                <a:solidFill>
                  <a:srgbClr val="FFFFFF"/>
                </a:solidFill>
                <a:effectLst>
                  <a:outerShdw blurRad="38100" dist="12700" dir="5400000" rotWithShape="0">
                    <a:srgbClr val="000000">
                      <a:alpha val="50000"/>
                    </a:srgbClr>
                  </a:outerShdw>
                </a:effectLst>
                <a:latin typeface="Gill Sans" panose="020B0502020104020203"/>
                <a:ea typeface="Gill Sans" panose="020B0502020104020203"/>
                <a:cs typeface="Gill Sans" panose="020B0502020104020203"/>
                <a:sym typeface="Gill Sans" panose="020B0502020104020203"/>
              </a:defRPr>
            </a:pPr>
            <a:endParaRPr kumimoji="0" sz="1200" b="0" i="0" u="none" strike="noStrike" kern="0" cap="none" spc="0" normalizeH="0" baseline="0" noProof="0">
              <a:ln>
                <a:noFill/>
              </a:ln>
              <a:solidFill>
                <a:schemeClr val="bg1"/>
              </a:solidFill>
              <a:effectLst>
                <a:outerShdw blurRad="38100" dist="12700" dir="5400000" rotWithShape="0">
                  <a:srgbClr val="000000">
                    <a:alpha val="50000"/>
                  </a:srgbClr>
                </a:outerShdw>
              </a:effectLst>
              <a:uLnTx/>
              <a:uFillTx/>
              <a:latin typeface="Lato" panose="020F0502020204030203" pitchFamily="34" charset="0"/>
              <a:ea typeface="Lato" panose="020F0502020204030203" pitchFamily="34" charset="0"/>
              <a:cs typeface="Lato" panose="020F0502020204030203" pitchFamily="34" charset="0"/>
              <a:sym typeface="Gill Sans" panose="020B0502020104020203"/>
            </a:endParaRPr>
          </a:p>
        </p:txBody>
      </p:sp>
      <p:sp>
        <p:nvSpPr>
          <p:cNvPr id="43" name="Shape 2369"/>
          <p:cNvSpPr/>
          <p:nvPr/>
        </p:nvSpPr>
        <p:spPr>
          <a:xfrm>
            <a:off x="3784600" y="3799840"/>
            <a:ext cx="334010" cy="334010"/>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7"/>
                  <a:pt x="5377" y="982"/>
                  <a:pt x="10800" y="982"/>
                </a:cubicBezTo>
                <a:cubicBezTo>
                  <a:pt x="16223" y="982"/>
                  <a:pt x="20618" y="5377"/>
                  <a:pt x="20618" y="10800"/>
                </a:cubicBezTo>
                <a:cubicBezTo>
                  <a:pt x="20618" y="16223"/>
                  <a:pt x="16223" y="20618"/>
                  <a:pt x="10800" y="20618"/>
                </a:cubicBezTo>
                <a:moveTo>
                  <a:pt x="10800" y="0"/>
                </a:moveTo>
                <a:cubicBezTo>
                  <a:pt x="4836" y="0"/>
                  <a:pt x="0" y="4836"/>
                  <a:pt x="0" y="10800"/>
                </a:cubicBezTo>
                <a:cubicBezTo>
                  <a:pt x="0" y="16765"/>
                  <a:pt x="4836" y="21600"/>
                  <a:pt x="10800" y="21600"/>
                </a:cubicBezTo>
                <a:cubicBezTo>
                  <a:pt x="16764" y="21600"/>
                  <a:pt x="21600" y="16765"/>
                  <a:pt x="21600" y="10800"/>
                </a:cubicBezTo>
                <a:cubicBezTo>
                  <a:pt x="21600" y="4836"/>
                  <a:pt x="16764" y="0"/>
                  <a:pt x="10800" y="0"/>
                </a:cubicBezTo>
                <a:moveTo>
                  <a:pt x="14236" y="16752"/>
                </a:moveTo>
                <a:cubicBezTo>
                  <a:pt x="14001" y="16887"/>
                  <a:pt x="13921" y="17188"/>
                  <a:pt x="14057" y="17422"/>
                </a:cubicBezTo>
                <a:cubicBezTo>
                  <a:pt x="14192" y="17658"/>
                  <a:pt x="14493" y="17738"/>
                  <a:pt x="14727" y="17602"/>
                </a:cubicBezTo>
                <a:cubicBezTo>
                  <a:pt x="14962" y="17467"/>
                  <a:pt x="15042" y="17167"/>
                  <a:pt x="14907" y="16932"/>
                </a:cubicBezTo>
                <a:cubicBezTo>
                  <a:pt x="14771" y="16697"/>
                  <a:pt x="14472" y="16617"/>
                  <a:pt x="14236" y="16752"/>
                </a:cubicBezTo>
                <a:moveTo>
                  <a:pt x="10800" y="11782"/>
                </a:moveTo>
                <a:cubicBezTo>
                  <a:pt x="10258" y="11782"/>
                  <a:pt x="9818" y="11342"/>
                  <a:pt x="9818" y="10800"/>
                </a:cubicBezTo>
                <a:cubicBezTo>
                  <a:pt x="9818" y="10258"/>
                  <a:pt x="10258" y="9818"/>
                  <a:pt x="10800" y="9818"/>
                </a:cubicBezTo>
                <a:cubicBezTo>
                  <a:pt x="11342" y="9818"/>
                  <a:pt x="11782" y="10258"/>
                  <a:pt x="11782" y="10800"/>
                </a:cubicBezTo>
                <a:cubicBezTo>
                  <a:pt x="11782" y="11342"/>
                  <a:pt x="11342" y="11782"/>
                  <a:pt x="10800" y="11782"/>
                </a:cubicBezTo>
                <a:moveTo>
                  <a:pt x="15218" y="10309"/>
                </a:moveTo>
                <a:lnTo>
                  <a:pt x="12694" y="10309"/>
                </a:lnTo>
                <a:cubicBezTo>
                  <a:pt x="12515" y="9624"/>
                  <a:pt x="11978" y="9084"/>
                  <a:pt x="11291" y="8906"/>
                </a:cubicBezTo>
                <a:lnTo>
                  <a:pt x="11291" y="3436"/>
                </a:lnTo>
                <a:cubicBezTo>
                  <a:pt x="11291" y="3166"/>
                  <a:pt x="11071" y="2945"/>
                  <a:pt x="10800" y="2945"/>
                </a:cubicBezTo>
                <a:cubicBezTo>
                  <a:pt x="10529" y="2945"/>
                  <a:pt x="10309" y="3166"/>
                  <a:pt x="10309" y="3436"/>
                </a:cubicBezTo>
                <a:lnTo>
                  <a:pt x="10309" y="8906"/>
                </a:lnTo>
                <a:cubicBezTo>
                  <a:pt x="9464" y="9125"/>
                  <a:pt x="8836" y="9886"/>
                  <a:pt x="8836" y="10800"/>
                </a:cubicBezTo>
                <a:cubicBezTo>
                  <a:pt x="8836" y="11885"/>
                  <a:pt x="9716" y="12764"/>
                  <a:pt x="10800" y="12764"/>
                </a:cubicBezTo>
                <a:cubicBezTo>
                  <a:pt x="11714" y="12764"/>
                  <a:pt x="12476" y="12137"/>
                  <a:pt x="12694" y="11291"/>
                </a:cubicBezTo>
                <a:lnTo>
                  <a:pt x="15218" y="11291"/>
                </a:lnTo>
                <a:cubicBezTo>
                  <a:pt x="15489" y="11291"/>
                  <a:pt x="15709" y="11072"/>
                  <a:pt x="15709" y="10800"/>
                </a:cubicBezTo>
                <a:cubicBezTo>
                  <a:pt x="15709" y="10529"/>
                  <a:pt x="15489" y="10309"/>
                  <a:pt x="15218" y="10309"/>
                </a:cubicBezTo>
                <a:moveTo>
                  <a:pt x="16932" y="6693"/>
                </a:moveTo>
                <a:cubicBezTo>
                  <a:pt x="16697" y="6829"/>
                  <a:pt x="16616" y="7129"/>
                  <a:pt x="16752" y="7364"/>
                </a:cubicBezTo>
                <a:cubicBezTo>
                  <a:pt x="16887" y="7599"/>
                  <a:pt x="17188" y="7679"/>
                  <a:pt x="17422" y="7543"/>
                </a:cubicBezTo>
                <a:cubicBezTo>
                  <a:pt x="17657" y="7408"/>
                  <a:pt x="17737" y="7108"/>
                  <a:pt x="17602" y="6873"/>
                </a:cubicBezTo>
                <a:cubicBezTo>
                  <a:pt x="17467" y="6638"/>
                  <a:pt x="17166" y="6557"/>
                  <a:pt x="16932" y="6693"/>
                </a:cubicBezTo>
                <a:moveTo>
                  <a:pt x="10800" y="17673"/>
                </a:moveTo>
                <a:cubicBezTo>
                  <a:pt x="10529" y="17673"/>
                  <a:pt x="10309" y="17893"/>
                  <a:pt x="10309" y="18164"/>
                </a:cubicBezTo>
                <a:cubicBezTo>
                  <a:pt x="10309" y="18435"/>
                  <a:pt x="10529" y="18655"/>
                  <a:pt x="10800" y="18655"/>
                </a:cubicBezTo>
                <a:cubicBezTo>
                  <a:pt x="11071" y="18655"/>
                  <a:pt x="11291" y="18435"/>
                  <a:pt x="11291" y="18164"/>
                </a:cubicBezTo>
                <a:cubicBezTo>
                  <a:pt x="11291" y="17893"/>
                  <a:pt x="11071" y="17673"/>
                  <a:pt x="10800" y="17673"/>
                </a:cubicBezTo>
                <a:moveTo>
                  <a:pt x="17422" y="14057"/>
                </a:moveTo>
                <a:cubicBezTo>
                  <a:pt x="17188" y="13921"/>
                  <a:pt x="16887" y="14001"/>
                  <a:pt x="16752" y="14236"/>
                </a:cubicBezTo>
                <a:cubicBezTo>
                  <a:pt x="16616" y="14472"/>
                  <a:pt x="16697" y="14772"/>
                  <a:pt x="16932" y="14907"/>
                </a:cubicBezTo>
                <a:cubicBezTo>
                  <a:pt x="17166" y="15043"/>
                  <a:pt x="17467" y="14962"/>
                  <a:pt x="17602" y="14727"/>
                </a:cubicBezTo>
                <a:cubicBezTo>
                  <a:pt x="17737" y="14492"/>
                  <a:pt x="17657" y="14192"/>
                  <a:pt x="17422" y="14057"/>
                </a:cubicBezTo>
                <a:moveTo>
                  <a:pt x="4668" y="6693"/>
                </a:moveTo>
                <a:cubicBezTo>
                  <a:pt x="4433" y="6557"/>
                  <a:pt x="4133" y="6638"/>
                  <a:pt x="3998" y="6873"/>
                </a:cubicBezTo>
                <a:cubicBezTo>
                  <a:pt x="3863" y="7108"/>
                  <a:pt x="3942" y="7408"/>
                  <a:pt x="4178" y="7543"/>
                </a:cubicBezTo>
                <a:cubicBezTo>
                  <a:pt x="4412" y="7679"/>
                  <a:pt x="4713" y="7599"/>
                  <a:pt x="4848" y="7364"/>
                </a:cubicBezTo>
                <a:cubicBezTo>
                  <a:pt x="4984" y="7129"/>
                  <a:pt x="4903" y="6829"/>
                  <a:pt x="4668" y="6693"/>
                </a:cubicBezTo>
                <a:moveTo>
                  <a:pt x="14236" y="4848"/>
                </a:moveTo>
                <a:cubicBezTo>
                  <a:pt x="14472" y="4984"/>
                  <a:pt x="14771" y="4903"/>
                  <a:pt x="14907" y="4669"/>
                </a:cubicBezTo>
                <a:cubicBezTo>
                  <a:pt x="15042" y="4434"/>
                  <a:pt x="14962" y="4134"/>
                  <a:pt x="14727" y="3998"/>
                </a:cubicBezTo>
                <a:cubicBezTo>
                  <a:pt x="14493" y="3863"/>
                  <a:pt x="14192" y="3943"/>
                  <a:pt x="14057" y="4178"/>
                </a:cubicBezTo>
                <a:cubicBezTo>
                  <a:pt x="13921" y="4412"/>
                  <a:pt x="14001" y="4713"/>
                  <a:pt x="14236" y="4848"/>
                </a:cubicBezTo>
                <a:moveTo>
                  <a:pt x="3436" y="10309"/>
                </a:moveTo>
                <a:cubicBezTo>
                  <a:pt x="3166" y="10309"/>
                  <a:pt x="2945" y="10529"/>
                  <a:pt x="2945" y="10800"/>
                </a:cubicBezTo>
                <a:cubicBezTo>
                  <a:pt x="2945" y="11072"/>
                  <a:pt x="3166" y="11291"/>
                  <a:pt x="3436" y="11291"/>
                </a:cubicBezTo>
                <a:cubicBezTo>
                  <a:pt x="3707" y="11291"/>
                  <a:pt x="3927" y="11072"/>
                  <a:pt x="3927" y="10800"/>
                </a:cubicBezTo>
                <a:cubicBezTo>
                  <a:pt x="3927" y="10529"/>
                  <a:pt x="3707" y="10309"/>
                  <a:pt x="3436" y="10309"/>
                </a:cubicBezTo>
                <a:moveTo>
                  <a:pt x="6873" y="3998"/>
                </a:moveTo>
                <a:cubicBezTo>
                  <a:pt x="6638" y="4134"/>
                  <a:pt x="6558" y="4434"/>
                  <a:pt x="6693" y="4669"/>
                </a:cubicBezTo>
                <a:cubicBezTo>
                  <a:pt x="6829" y="4903"/>
                  <a:pt x="7129" y="4984"/>
                  <a:pt x="7364" y="4848"/>
                </a:cubicBezTo>
                <a:cubicBezTo>
                  <a:pt x="7599" y="4713"/>
                  <a:pt x="7679" y="4412"/>
                  <a:pt x="7543" y="4178"/>
                </a:cubicBezTo>
                <a:cubicBezTo>
                  <a:pt x="7408" y="3943"/>
                  <a:pt x="7108" y="3863"/>
                  <a:pt x="6873" y="3998"/>
                </a:cubicBezTo>
                <a:moveTo>
                  <a:pt x="4178" y="14057"/>
                </a:moveTo>
                <a:cubicBezTo>
                  <a:pt x="3942" y="14192"/>
                  <a:pt x="3863" y="14492"/>
                  <a:pt x="3998" y="14727"/>
                </a:cubicBezTo>
                <a:cubicBezTo>
                  <a:pt x="4133" y="14962"/>
                  <a:pt x="4433" y="15043"/>
                  <a:pt x="4668" y="14907"/>
                </a:cubicBezTo>
                <a:cubicBezTo>
                  <a:pt x="4903" y="14772"/>
                  <a:pt x="4984" y="14472"/>
                  <a:pt x="4848" y="14236"/>
                </a:cubicBezTo>
                <a:cubicBezTo>
                  <a:pt x="4713" y="14001"/>
                  <a:pt x="4412" y="13921"/>
                  <a:pt x="4178" y="14057"/>
                </a:cubicBezTo>
                <a:moveTo>
                  <a:pt x="7364" y="16752"/>
                </a:moveTo>
                <a:cubicBezTo>
                  <a:pt x="7129" y="16617"/>
                  <a:pt x="6829" y="16697"/>
                  <a:pt x="6693" y="16932"/>
                </a:cubicBezTo>
                <a:cubicBezTo>
                  <a:pt x="6558" y="17167"/>
                  <a:pt x="6638" y="17467"/>
                  <a:pt x="6873" y="17602"/>
                </a:cubicBezTo>
                <a:cubicBezTo>
                  <a:pt x="7108" y="17738"/>
                  <a:pt x="7408" y="17658"/>
                  <a:pt x="7543" y="17422"/>
                </a:cubicBezTo>
                <a:cubicBezTo>
                  <a:pt x="7679" y="17188"/>
                  <a:pt x="7599" y="16887"/>
                  <a:pt x="7364" y="16752"/>
                </a:cubicBezTo>
                <a:moveTo>
                  <a:pt x="18164" y="10309"/>
                </a:moveTo>
                <a:cubicBezTo>
                  <a:pt x="17893" y="10309"/>
                  <a:pt x="17673" y="10529"/>
                  <a:pt x="17673" y="10800"/>
                </a:cubicBezTo>
                <a:cubicBezTo>
                  <a:pt x="17673" y="11072"/>
                  <a:pt x="17893" y="11291"/>
                  <a:pt x="18164" y="11291"/>
                </a:cubicBezTo>
                <a:cubicBezTo>
                  <a:pt x="18434" y="11291"/>
                  <a:pt x="18655" y="11072"/>
                  <a:pt x="18655" y="10800"/>
                </a:cubicBezTo>
                <a:cubicBezTo>
                  <a:pt x="18655" y="10529"/>
                  <a:pt x="18434" y="10309"/>
                  <a:pt x="18164" y="10309"/>
                </a:cubicBezTo>
              </a:path>
            </a:pathLst>
          </a:custGeom>
          <a:solidFill>
            <a:sysClr val="windowText" lastClr="000000"/>
          </a:solidFill>
          <a:ln w="12700">
            <a:miter lim="400000"/>
          </a:ln>
        </p:spPr>
        <p:txBody>
          <a:bodyPr lIns="19049" tIns="19049" rIns="19049" bIns="19049" anchor="ctr"/>
          <a:lstStyle/>
          <a:p>
            <a:pPr marL="0" marR="0" lvl="0" indent="0" algn="ctr" defTabSz="228600" eaLnBrk="1" fontAlgn="auto" latinLnBrk="0" hangingPunct="0">
              <a:lnSpc>
                <a:spcPct val="100000"/>
              </a:lnSpc>
              <a:spcBef>
                <a:spcPts val="0"/>
              </a:spcBef>
              <a:spcAft>
                <a:spcPts val="0"/>
              </a:spcAft>
              <a:buClrTx/>
              <a:buSzTx/>
              <a:buFontTx/>
              <a:buNone/>
              <a:defRPr sz="3000">
                <a:solidFill>
                  <a:srgbClr val="FFFFFF"/>
                </a:solidFill>
                <a:effectLst>
                  <a:outerShdw blurRad="38100" dist="12700" dir="5400000" rotWithShape="0">
                    <a:srgbClr val="000000">
                      <a:alpha val="50000"/>
                    </a:srgbClr>
                  </a:outerShdw>
                </a:effectLst>
                <a:latin typeface="Gill Sans" panose="020B0502020104020203"/>
                <a:ea typeface="Gill Sans" panose="020B0502020104020203"/>
                <a:cs typeface="Gill Sans" panose="020B0502020104020203"/>
                <a:sym typeface="Gill Sans" panose="020B0502020104020203"/>
              </a:defRPr>
            </a:pPr>
            <a:endParaRPr kumimoji="0" sz="1200" b="0" i="0" u="none" strike="noStrike" kern="0" cap="none" spc="0" normalizeH="0" baseline="0" noProof="0">
              <a:ln>
                <a:noFill/>
              </a:ln>
              <a:solidFill>
                <a:schemeClr val="bg1"/>
              </a:solidFill>
              <a:effectLst>
                <a:outerShdw blurRad="38100" dist="12700" dir="5400000" rotWithShape="0">
                  <a:srgbClr val="000000">
                    <a:alpha val="50000"/>
                  </a:srgbClr>
                </a:outerShdw>
              </a:effectLst>
              <a:uLnTx/>
              <a:uFillTx/>
              <a:latin typeface="Lato" panose="020F0502020204030203" pitchFamily="34" charset="0"/>
              <a:ea typeface="Lato" panose="020F0502020204030203" pitchFamily="34" charset="0"/>
              <a:cs typeface="Lato" panose="020F0502020204030203" pitchFamily="34" charset="0"/>
              <a:sym typeface="Gill Sans" panose="020B0502020104020203"/>
            </a:endParaRPr>
          </a:p>
        </p:txBody>
      </p:sp>
      <p:sp>
        <p:nvSpPr>
          <p:cNvPr id="68" name="Shape 2434"/>
          <p:cNvSpPr/>
          <p:nvPr/>
        </p:nvSpPr>
        <p:spPr>
          <a:xfrm>
            <a:off x="8363585" y="3126105"/>
            <a:ext cx="334010" cy="334010"/>
          </a:xfrm>
          <a:custGeom>
            <a:avLst/>
            <a:gdLst/>
            <a:ahLst/>
            <a:cxnLst>
              <a:cxn ang="0">
                <a:pos x="wd2" y="hd2"/>
              </a:cxn>
              <a:cxn ang="5400000">
                <a:pos x="wd2" y="hd2"/>
              </a:cxn>
              <a:cxn ang="10800000">
                <a:pos x="wd2" y="hd2"/>
              </a:cxn>
              <a:cxn ang="16200000">
                <a:pos x="wd2" y="hd2"/>
              </a:cxn>
            </a:cxnLst>
            <a:rect l="0" t="0" r="r" b="b"/>
            <a:pathLst>
              <a:path w="21600" h="21600" extrusionOk="0">
                <a:moveTo>
                  <a:pt x="10800" y="14727"/>
                </a:moveTo>
                <a:cubicBezTo>
                  <a:pt x="8631" y="14727"/>
                  <a:pt x="6873" y="12969"/>
                  <a:pt x="6873" y="10800"/>
                </a:cubicBezTo>
                <a:cubicBezTo>
                  <a:pt x="6873" y="8631"/>
                  <a:pt x="8631" y="6873"/>
                  <a:pt x="10800" y="6873"/>
                </a:cubicBezTo>
                <a:cubicBezTo>
                  <a:pt x="12969" y="6873"/>
                  <a:pt x="14727" y="8631"/>
                  <a:pt x="14727" y="10800"/>
                </a:cubicBezTo>
                <a:cubicBezTo>
                  <a:pt x="14727" y="12969"/>
                  <a:pt x="12969" y="14727"/>
                  <a:pt x="10800" y="14727"/>
                </a:cubicBezTo>
                <a:moveTo>
                  <a:pt x="10800" y="5891"/>
                </a:moveTo>
                <a:cubicBezTo>
                  <a:pt x="8088" y="5891"/>
                  <a:pt x="5891" y="8089"/>
                  <a:pt x="5891" y="10800"/>
                </a:cubicBezTo>
                <a:cubicBezTo>
                  <a:pt x="5891" y="13512"/>
                  <a:pt x="8088" y="15709"/>
                  <a:pt x="10800" y="15709"/>
                </a:cubicBezTo>
                <a:cubicBezTo>
                  <a:pt x="13512" y="15709"/>
                  <a:pt x="15709" y="13512"/>
                  <a:pt x="15709" y="10800"/>
                </a:cubicBezTo>
                <a:cubicBezTo>
                  <a:pt x="15709" y="8089"/>
                  <a:pt x="13512" y="5891"/>
                  <a:pt x="10800" y="5891"/>
                </a:cubicBezTo>
                <a:moveTo>
                  <a:pt x="20618" y="12013"/>
                </a:moveTo>
                <a:cubicBezTo>
                  <a:pt x="20614" y="12014"/>
                  <a:pt x="20611" y="12016"/>
                  <a:pt x="20607" y="12016"/>
                </a:cubicBezTo>
                <a:lnTo>
                  <a:pt x="19602" y="12268"/>
                </a:lnTo>
                <a:cubicBezTo>
                  <a:pt x="19256" y="12354"/>
                  <a:pt x="18984" y="12622"/>
                  <a:pt x="18892" y="12966"/>
                </a:cubicBezTo>
                <a:cubicBezTo>
                  <a:pt x="18703" y="13672"/>
                  <a:pt x="18421" y="14351"/>
                  <a:pt x="18053" y="14986"/>
                </a:cubicBezTo>
                <a:cubicBezTo>
                  <a:pt x="17873" y="15295"/>
                  <a:pt x="17876" y="15677"/>
                  <a:pt x="18060" y="15984"/>
                </a:cubicBezTo>
                <a:lnTo>
                  <a:pt x="18601" y="16885"/>
                </a:lnTo>
                <a:lnTo>
                  <a:pt x="16886" y="18600"/>
                </a:lnTo>
                <a:cubicBezTo>
                  <a:pt x="16882" y="18599"/>
                  <a:pt x="16878" y="18597"/>
                  <a:pt x="16875" y="18595"/>
                </a:cubicBezTo>
                <a:lnTo>
                  <a:pt x="15978" y="18057"/>
                </a:lnTo>
                <a:cubicBezTo>
                  <a:pt x="15822" y="17964"/>
                  <a:pt x="15648" y="17917"/>
                  <a:pt x="15473" y="17917"/>
                </a:cubicBezTo>
                <a:cubicBezTo>
                  <a:pt x="15304" y="17917"/>
                  <a:pt x="15134" y="17961"/>
                  <a:pt x="14982" y="18049"/>
                </a:cubicBezTo>
                <a:cubicBezTo>
                  <a:pt x="14348" y="18415"/>
                  <a:pt x="13671" y="18696"/>
                  <a:pt x="12968" y="18884"/>
                </a:cubicBezTo>
                <a:cubicBezTo>
                  <a:pt x="12624" y="18976"/>
                  <a:pt x="12356" y="19248"/>
                  <a:pt x="12269" y="19594"/>
                </a:cubicBezTo>
                <a:lnTo>
                  <a:pt x="12016" y="20607"/>
                </a:lnTo>
                <a:cubicBezTo>
                  <a:pt x="12015" y="20611"/>
                  <a:pt x="12014" y="20614"/>
                  <a:pt x="12012" y="20619"/>
                </a:cubicBezTo>
                <a:lnTo>
                  <a:pt x="9587" y="20619"/>
                </a:lnTo>
                <a:lnTo>
                  <a:pt x="9331" y="19594"/>
                </a:lnTo>
                <a:cubicBezTo>
                  <a:pt x="9244" y="19248"/>
                  <a:pt x="8976" y="18976"/>
                  <a:pt x="8632" y="18884"/>
                </a:cubicBezTo>
                <a:cubicBezTo>
                  <a:pt x="7929" y="18696"/>
                  <a:pt x="7251" y="18415"/>
                  <a:pt x="6617" y="18049"/>
                </a:cubicBezTo>
                <a:cubicBezTo>
                  <a:pt x="6465" y="17961"/>
                  <a:pt x="6296" y="17917"/>
                  <a:pt x="6127" y="17917"/>
                </a:cubicBezTo>
                <a:cubicBezTo>
                  <a:pt x="5951" y="17917"/>
                  <a:pt x="5777" y="17964"/>
                  <a:pt x="5621" y="18057"/>
                </a:cubicBezTo>
                <a:lnTo>
                  <a:pt x="4725" y="18595"/>
                </a:lnTo>
                <a:cubicBezTo>
                  <a:pt x="4722" y="18597"/>
                  <a:pt x="4718" y="18599"/>
                  <a:pt x="4714" y="18600"/>
                </a:cubicBezTo>
                <a:lnTo>
                  <a:pt x="3000" y="16885"/>
                </a:lnTo>
                <a:lnTo>
                  <a:pt x="3540" y="15984"/>
                </a:lnTo>
                <a:cubicBezTo>
                  <a:pt x="3724" y="15677"/>
                  <a:pt x="3727" y="15295"/>
                  <a:pt x="3548" y="14986"/>
                </a:cubicBezTo>
                <a:cubicBezTo>
                  <a:pt x="3179" y="14351"/>
                  <a:pt x="2897" y="13672"/>
                  <a:pt x="2708" y="12966"/>
                </a:cubicBezTo>
                <a:cubicBezTo>
                  <a:pt x="2616" y="12622"/>
                  <a:pt x="2343" y="12354"/>
                  <a:pt x="1998" y="12268"/>
                </a:cubicBezTo>
                <a:lnTo>
                  <a:pt x="993" y="12016"/>
                </a:lnTo>
                <a:cubicBezTo>
                  <a:pt x="989" y="12016"/>
                  <a:pt x="986" y="12014"/>
                  <a:pt x="982" y="12013"/>
                </a:cubicBezTo>
                <a:lnTo>
                  <a:pt x="982" y="9587"/>
                </a:lnTo>
                <a:lnTo>
                  <a:pt x="1998" y="9333"/>
                </a:lnTo>
                <a:cubicBezTo>
                  <a:pt x="2343" y="9246"/>
                  <a:pt x="2616" y="8979"/>
                  <a:pt x="2708" y="8634"/>
                </a:cubicBezTo>
                <a:cubicBezTo>
                  <a:pt x="2897" y="7928"/>
                  <a:pt x="3179" y="7249"/>
                  <a:pt x="3548" y="6615"/>
                </a:cubicBezTo>
                <a:cubicBezTo>
                  <a:pt x="3727" y="6305"/>
                  <a:pt x="3724" y="5923"/>
                  <a:pt x="3540" y="5617"/>
                </a:cubicBezTo>
                <a:lnTo>
                  <a:pt x="3005" y="4725"/>
                </a:lnTo>
                <a:cubicBezTo>
                  <a:pt x="3004" y="4722"/>
                  <a:pt x="3002" y="4718"/>
                  <a:pt x="3000" y="4715"/>
                </a:cubicBezTo>
                <a:lnTo>
                  <a:pt x="4715" y="3000"/>
                </a:lnTo>
                <a:lnTo>
                  <a:pt x="5621" y="3544"/>
                </a:lnTo>
                <a:cubicBezTo>
                  <a:pt x="5777" y="3636"/>
                  <a:pt x="5951" y="3683"/>
                  <a:pt x="6127" y="3683"/>
                </a:cubicBezTo>
                <a:cubicBezTo>
                  <a:pt x="6296" y="3683"/>
                  <a:pt x="6465" y="3639"/>
                  <a:pt x="6618" y="3551"/>
                </a:cubicBezTo>
                <a:cubicBezTo>
                  <a:pt x="7251" y="3185"/>
                  <a:pt x="7929" y="2904"/>
                  <a:pt x="8632" y="2717"/>
                </a:cubicBezTo>
                <a:cubicBezTo>
                  <a:pt x="8976" y="2624"/>
                  <a:pt x="9244" y="2353"/>
                  <a:pt x="9331" y="2007"/>
                </a:cubicBezTo>
                <a:lnTo>
                  <a:pt x="9587" y="982"/>
                </a:lnTo>
                <a:lnTo>
                  <a:pt x="12012" y="982"/>
                </a:lnTo>
                <a:cubicBezTo>
                  <a:pt x="12014" y="986"/>
                  <a:pt x="12015" y="989"/>
                  <a:pt x="12016" y="993"/>
                </a:cubicBezTo>
                <a:lnTo>
                  <a:pt x="12269" y="2007"/>
                </a:lnTo>
                <a:cubicBezTo>
                  <a:pt x="12356" y="2353"/>
                  <a:pt x="12624" y="2624"/>
                  <a:pt x="12968" y="2717"/>
                </a:cubicBezTo>
                <a:cubicBezTo>
                  <a:pt x="13671" y="2904"/>
                  <a:pt x="14348" y="3185"/>
                  <a:pt x="14982" y="3551"/>
                </a:cubicBezTo>
                <a:cubicBezTo>
                  <a:pt x="15134" y="3639"/>
                  <a:pt x="15304" y="3683"/>
                  <a:pt x="15473" y="3683"/>
                </a:cubicBezTo>
                <a:cubicBezTo>
                  <a:pt x="15648" y="3683"/>
                  <a:pt x="15822" y="3636"/>
                  <a:pt x="15978" y="3544"/>
                </a:cubicBezTo>
                <a:lnTo>
                  <a:pt x="16884" y="3000"/>
                </a:lnTo>
                <a:lnTo>
                  <a:pt x="18600" y="4715"/>
                </a:lnTo>
                <a:cubicBezTo>
                  <a:pt x="18598" y="4718"/>
                  <a:pt x="18597" y="4722"/>
                  <a:pt x="18595" y="4726"/>
                </a:cubicBezTo>
                <a:lnTo>
                  <a:pt x="18060" y="5616"/>
                </a:lnTo>
                <a:cubicBezTo>
                  <a:pt x="17876" y="5923"/>
                  <a:pt x="17873" y="6305"/>
                  <a:pt x="18053" y="6615"/>
                </a:cubicBezTo>
                <a:cubicBezTo>
                  <a:pt x="18421" y="7249"/>
                  <a:pt x="18703" y="7928"/>
                  <a:pt x="18892" y="8634"/>
                </a:cubicBezTo>
                <a:cubicBezTo>
                  <a:pt x="18984" y="8979"/>
                  <a:pt x="19256" y="9246"/>
                  <a:pt x="19602" y="9333"/>
                </a:cubicBezTo>
                <a:lnTo>
                  <a:pt x="20618" y="9587"/>
                </a:lnTo>
                <a:cubicBezTo>
                  <a:pt x="20618" y="9587"/>
                  <a:pt x="20618" y="12013"/>
                  <a:pt x="20618" y="12013"/>
                </a:cubicBezTo>
                <a:close/>
                <a:moveTo>
                  <a:pt x="20880" y="8641"/>
                </a:moveTo>
                <a:lnTo>
                  <a:pt x="19841" y="8380"/>
                </a:lnTo>
                <a:cubicBezTo>
                  <a:pt x="19626" y="7580"/>
                  <a:pt x="19308" y="6822"/>
                  <a:pt x="18902" y="6122"/>
                </a:cubicBezTo>
                <a:lnTo>
                  <a:pt x="19455" y="5200"/>
                </a:lnTo>
                <a:cubicBezTo>
                  <a:pt x="19625" y="4871"/>
                  <a:pt x="19736" y="4463"/>
                  <a:pt x="19455" y="4182"/>
                </a:cubicBezTo>
                <a:lnTo>
                  <a:pt x="17419" y="2145"/>
                </a:lnTo>
                <a:cubicBezTo>
                  <a:pt x="17292" y="2018"/>
                  <a:pt x="17136" y="1969"/>
                  <a:pt x="16975" y="1969"/>
                </a:cubicBezTo>
                <a:cubicBezTo>
                  <a:pt x="16778" y="1969"/>
                  <a:pt x="16572" y="2043"/>
                  <a:pt x="16400" y="2145"/>
                </a:cubicBezTo>
                <a:lnTo>
                  <a:pt x="15473" y="2702"/>
                </a:lnTo>
                <a:cubicBezTo>
                  <a:pt x="14775" y="2298"/>
                  <a:pt x="14020" y="1982"/>
                  <a:pt x="13222" y="1768"/>
                </a:cubicBezTo>
                <a:lnTo>
                  <a:pt x="12960" y="720"/>
                </a:lnTo>
                <a:cubicBezTo>
                  <a:pt x="12848" y="367"/>
                  <a:pt x="12638" y="0"/>
                  <a:pt x="12240" y="0"/>
                </a:cubicBezTo>
                <a:lnTo>
                  <a:pt x="9360" y="0"/>
                </a:lnTo>
                <a:cubicBezTo>
                  <a:pt x="8962" y="0"/>
                  <a:pt x="8730" y="367"/>
                  <a:pt x="8640" y="720"/>
                </a:cubicBezTo>
                <a:lnTo>
                  <a:pt x="8378" y="1768"/>
                </a:lnTo>
                <a:cubicBezTo>
                  <a:pt x="7580" y="1982"/>
                  <a:pt x="6825" y="2298"/>
                  <a:pt x="6127" y="2702"/>
                </a:cubicBezTo>
                <a:lnTo>
                  <a:pt x="5200" y="2145"/>
                </a:lnTo>
                <a:cubicBezTo>
                  <a:pt x="5028" y="2043"/>
                  <a:pt x="4822" y="1969"/>
                  <a:pt x="4625" y="1969"/>
                </a:cubicBezTo>
                <a:cubicBezTo>
                  <a:pt x="4464" y="1969"/>
                  <a:pt x="4308" y="2018"/>
                  <a:pt x="4181" y="2145"/>
                </a:cubicBezTo>
                <a:lnTo>
                  <a:pt x="2145" y="4182"/>
                </a:lnTo>
                <a:cubicBezTo>
                  <a:pt x="1864" y="4463"/>
                  <a:pt x="1975" y="4871"/>
                  <a:pt x="2145" y="5200"/>
                </a:cubicBezTo>
                <a:lnTo>
                  <a:pt x="2698" y="6122"/>
                </a:lnTo>
                <a:cubicBezTo>
                  <a:pt x="2292" y="6822"/>
                  <a:pt x="1973" y="7580"/>
                  <a:pt x="1759" y="8380"/>
                </a:cubicBezTo>
                <a:lnTo>
                  <a:pt x="720" y="8641"/>
                </a:lnTo>
                <a:cubicBezTo>
                  <a:pt x="367" y="8730"/>
                  <a:pt x="0" y="8963"/>
                  <a:pt x="0" y="9360"/>
                </a:cubicBezTo>
                <a:lnTo>
                  <a:pt x="0" y="12240"/>
                </a:lnTo>
                <a:cubicBezTo>
                  <a:pt x="0" y="12638"/>
                  <a:pt x="367" y="12848"/>
                  <a:pt x="720" y="12960"/>
                </a:cubicBezTo>
                <a:lnTo>
                  <a:pt x="1759" y="13220"/>
                </a:lnTo>
                <a:cubicBezTo>
                  <a:pt x="1973" y="14021"/>
                  <a:pt x="2292" y="14778"/>
                  <a:pt x="2698" y="15478"/>
                </a:cubicBezTo>
                <a:lnTo>
                  <a:pt x="2145" y="16400"/>
                </a:lnTo>
                <a:cubicBezTo>
                  <a:pt x="1959" y="16714"/>
                  <a:pt x="1864" y="17137"/>
                  <a:pt x="2145" y="17419"/>
                </a:cubicBezTo>
                <a:lnTo>
                  <a:pt x="4181" y="19455"/>
                </a:lnTo>
                <a:cubicBezTo>
                  <a:pt x="4305" y="19579"/>
                  <a:pt x="4454" y="19627"/>
                  <a:pt x="4610" y="19627"/>
                </a:cubicBezTo>
                <a:cubicBezTo>
                  <a:pt x="4807" y="19627"/>
                  <a:pt x="5016" y="19550"/>
                  <a:pt x="5200" y="19455"/>
                </a:cubicBezTo>
                <a:lnTo>
                  <a:pt x="6127" y="18899"/>
                </a:lnTo>
                <a:cubicBezTo>
                  <a:pt x="6825" y="19302"/>
                  <a:pt x="7580" y="19619"/>
                  <a:pt x="8378" y="19832"/>
                </a:cubicBezTo>
                <a:lnTo>
                  <a:pt x="8640" y="20880"/>
                </a:lnTo>
                <a:cubicBezTo>
                  <a:pt x="8730" y="21233"/>
                  <a:pt x="8962" y="21600"/>
                  <a:pt x="9360" y="21600"/>
                </a:cubicBezTo>
                <a:lnTo>
                  <a:pt x="12240" y="21600"/>
                </a:lnTo>
                <a:cubicBezTo>
                  <a:pt x="12638" y="21600"/>
                  <a:pt x="12848" y="21233"/>
                  <a:pt x="12960" y="20880"/>
                </a:cubicBezTo>
                <a:lnTo>
                  <a:pt x="13222" y="19832"/>
                </a:lnTo>
                <a:cubicBezTo>
                  <a:pt x="14020" y="19619"/>
                  <a:pt x="14775" y="19302"/>
                  <a:pt x="15473" y="18899"/>
                </a:cubicBezTo>
                <a:lnTo>
                  <a:pt x="16400" y="19455"/>
                </a:lnTo>
                <a:cubicBezTo>
                  <a:pt x="16584" y="19550"/>
                  <a:pt x="16793" y="19627"/>
                  <a:pt x="16990" y="19627"/>
                </a:cubicBezTo>
                <a:cubicBezTo>
                  <a:pt x="17146" y="19627"/>
                  <a:pt x="17294" y="19579"/>
                  <a:pt x="17419" y="19455"/>
                </a:cubicBezTo>
                <a:lnTo>
                  <a:pt x="19455" y="17419"/>
                </a:lnTo>
                <a:cubicBezTo>
                  <a:pt x="19736" y="17137"/>
                  <a:pt x="19641" y="16714"/>
                  <a:pt x="19455" y="16400"/>
                </a:cubicBezTo>
                <a:lnTo>
                  <a:pt x="18902" y="15478"/>
                </a:lnTo>
                <a:cubicBezTo>
                  <a:pt x="19308" y="14778"/>
                  <a:pt x="19626" y="14021"/>
                  <a:pt x="19841" y="13220"/>
                </a:cubicBezTo>
                <a:lnTo>
                  <a:pt x="20880" y="12960"/>
                </a:lnTo>
                <a:cubicBezTo>
                  <a:pt x="21233" y="12848"/>
                  <a:pt x="21600" y="12638"/>
                  <a:pt x="21600" y="12240"/>
                </a:cubicBezTo>
                <a:lnTo>
                  <a:pt x="21600" y="9360"/>
                </a:lnTo>
                <a:cubicBezTo>
                  <a:pt x="21600" y="8963"/>
                  <a:pt x="21233" y="8730"/>
                  <a:pt x="20880" y="8641"/>
                </a:cubicBezTo>
              </a:path>
            </a:pathLst>
          </a:custGeom>
          <a:solidFill>
            <a:sysClr val="windowText" lastClr="000000"/>
          </a:solidFill>
          <a:ln w="12700">
            <a:miter lim="400000"/>
          </a:ln>
        </p:spPr>
        <p:txBody>
          <a:bodyPr lIns="19049" tIns="19049" rIns="19049" bIns="19049" anchor="ctr"/>
          <a:lstStyle/>
          <a:p>
            <a:pPr marL="0" marR="0" lvl="0" indent="0" algn="ctr" defTabSz="228600" eaLnBrk="1" fontAlgn="auto" latinLnBrk="0" hangingPunct="0">
              <a:lnSpc>
                <a:spcPct val="100000"/>
              </a:lnSpc>
              <a:spcBef>
                <a:spcPts val="0"/>
              </a:spcBef>
              <a:spcAft>
                <a:spcPts val="0"/>
              </a:spcAft>
              <a:buClrTx/>
              <a:buSzTx/>
              <a:buFontTx/>
              <a:buNone/>
              <a:defRPr sz="3000">
                <a:solidFill>
                  <a:srgbClr val="FFFFFF"/>
                </a:solidFill>
                <a:effectLst>
                  <a:outerShdw blurRad="38100" dist="12700" dir="5400000" rotWithShape="0">
                    <a:srgbClr val="000000">
                      <a:alpha val="50000"/>
                    </a:srgbClr>
                  </a:outerShdw>
                </a:effectLst>
                <a:latin typeface="Gill Sans" panose="020B0502020104020203"/>
                <a:ea typeface="Gill Sans" panose="020B0502020104020203"/>
                <a:cs typeface="Gill Sans" panose="020B0502020104020203"/>
                <a:sym typeface="Gill Sans" panose="020B0502020104020203"/>
              </a:defRPr>
            </a:pPr>
            <a:endParaRPr kumimoji="0" sz="1200" b="0" i="0" u="none" strike="noStrike" kern="0" cap="none" spc="0" normalizeH="0" baseline="0" noProof="0">
              <a:ln>
                <a:noFill/>
              </a:ln>
              <a:solidFill>
                <a:schemeClr val="bg1"/>
              </a:solidFill>
              <a:effectLst>
                <a:outerShdw blurRad="38100" dist="12700" dir="5400000" rotWithShape="0">
                  <a:srgbClr val="000000">
                    <a:alpha val="50000"/>
                  </a:srgbClr>
                </a:outerShdw>
              </a:effectLst>
              <a:uLnTx/>
              <a:uFillTx/>
              <a:latin typeface="Lato" panose="020F0502020204030203" pitchFamily="34" charset="0"/>
              <a:ea typeface="Lato" panose="020F0502020204030203" pitchFamily="34" charset="0"/>
              <a:cs typeface="Lato" panose="020F0502020204030203" pitchFamily="34" charset="0"/>
              <a:sym typeface="Gill Sans" panose="020B0502020104020203"/>
            </a:endParaRPr>
          </a:p>
        </p:txBody>
      </p:sp>
      <p:sp>
        <p:nvSpPr>
          <p:cNvPr id="71" name="TextBox 27"/>
          <p:cNvSpPr txBox="1"/>
          <p:nvPr/>
        </p:nvSpPr>
        <p:spPr>
          <a:xfrm>
            <a:off x="5114075" y="2435170"/>
            <a:ext cx="755220" cy="369332"/>
          </a:xfrm>
          <a:prstGeom prst="rect">
            <a:avLst/>
          </a:prstGeom>
          <a:noFill/>
        </p:spPr>
        <p:txBody>
          <a:bodyPr wrap="square" rtlCol="0">
            <a:spAutoFit/>
          </a:bodyPr>
          <a:lstStyle/>
          <a:p>
            <a:r>
              <a:rPr lang="en-US" dirty="0">
                <a:solidFill>
                  <a:schemeClr val="bg1"/>
                </a:solidFill>
                <a:latin typeface="Lato" panose="020F0502020204030203" pitchFamily="34" charset="0"/>
                <a:ea typeface="Lato" panose="020F0502020204030203" pitchFamily="34" charset="0"/>
                <a:cs typeface="Lato" panose="020F0502020204030203" pitchFamily="34" charset="0"/>
              </a:rPr>
              <a:t>01</a:t>
            </a:r>
          </a:p>
        </p:txBody>
      </p:sp>
      <p:sp>
        <p:nvSpPr>
          <p:cNvPr id="72" name="TextBox 28"/>
          <p:cNvSpPr txBox="1"/>
          <p:nvPr/>
        </p:nvSpPr>
        <p:spPr>
          <a:xfrm>
            <a:off x="6452640" y="3126400"/>
            <a:ext cx="755220" cy="369332"/>
          </a:xfrm>
          <a:prstGeom prst="rect">
            <a:avLst/>
          </a:prstGeom>
          <a:noFill/>
        </p:spPr>
        <p:txBody>
          <a:bodyPr wrap="square" rtlCol="0">
            <a:spAutoFit/>
          </a:bodyPr>
          <a:lstStyle/>
          <a:p>
            <a:r>
              <a:rPr lang="en-US">
                <a:solidFill>
                  <a:schemeClr val="tx1">
                    <a:lumMod val="95000"/>
                    <a:lumOff val="5000"/>
                  </a:schemeClr>
                </a:solidFill>
                <a:latin typeface="Lato" panose="020F0502020204030203" pitchFamily="34" charset="0"/>
                <a:ea typeface="Lato" panose="020F0502020204030203" pitchFamily="34" charset="0"/>
                <a:cs typeface="Lato" panose="020F0502020204030203" pitchFamily="34" charset="0"/>
              </a:rPr>
              <a:t>02</a:t>
            </a:r>
          </a:p>
        </p:txBody>
      </p:sp>
      <p:sp>
        <p:nvSpPr>
          <p:cNvPr id="73" name="TextBox 29"/>
          <p:cNvSpPr txBox="1"/>
          <p:nvPr/>
        </p:nvSpPr>
        <p:spPr>
          <a:xfrm>
            <a:off x="5340028" y="3816785"/>
            <a:ext cx="755220" cy="369332"/>
          </a:xfrm>
          <a:prstGeom prst="rect">
            <a:avLst/>
          </a:prstGeom>
          <a:noFill/>
        </p:spPr>
        <p:txBody>
          <a:bodyPr wrap="square" rtlCol="0">
            <a:spAutoFit/>
          </a:bodyPr>
          <a:lstStyle/>
          <a:p>
            <a:r>
              <a:rPr lang="en-US">
                <a:solidFill>
                  <a:schemeClr val="bg1"/>
                </a:solidFill>
                <a:latin typeface="Lato" panose="020F0502020204030203" pitchFamily="34" charset="0"/>
                <a:ea typeface="Lato" panose="020F0502020204030203" pitchFamily="34" charset="0"/>
                <a:cs typeface="Lato" panose="020F0502020204030203" pitchFamily="34" charset="0"/>
              </a:rPr>
              <a:t>03</a:t>
            </a:r>
          </a:p>
        </p:txBody>
      </p:sp>
      <p:sp>
        <p:nvSpPr>
          <p:cNvPr id="74" name="TextBox 30"/>
          <p:cNvSpPr txBox="1"/>
          <p:nvPr/>
        </p:nvSpPr>
        <p:spPr>
          <a:xfrm>
            <a:off x="6463825" y="4510549"/>
            <a:ext cx="755220" cy="369332"/>
          </a:xfrm>
          <a:prstGeom prst="rect">
            <a:avLst/>
          </a:prstGeom>
          <a:noFill/>
        </p:spPr>
        <p:txBody>
          <a:bodyPr wrap="square" rtlCol="0">
            <a:spAutoFit/>
          </a:bodyPr>
          <a:lstStyle/>
          <a:p>
            <a:r>
              <a:rPr lang="en-US">
                <a:solidFill>
                  <a:schemeClr val="tx1">
                    <a:lumMod val="95000"/>
                    <a:lumOff val="5000"/>
                  </a:schemeClr>
                </a:solidFill>
                <a:latin typeface="Lato" panose="020F0502020204030203" pitchFamily="34" charset="0"/>
                <a:ea typeface="Lato" panose="020F0502020204030203" pitchFamily="34" charset="0"/>
                <a:cs typeface="Lato" panose="020F0502020204030203" pitchFamily="34" charset="0"/>
              </a:rPr>
              <a:t>04</a:t>
            </a:r>
          </a:p>
        </p:txBody>
      </p:sp>
      <p:sp>
        <p:nvSpPr>
          <p:cNvPr id="2" name="文本框 1"/>
          <p:cNvSpPr txBox="1"/>
          <p:nvPr/>
        </p:nvSpPr>
        <p:spPr>
          <a:xfrm>
            <a:off x="1835785" y="2292350"/>
            <a:ext cx="2202815" cy="398780"/>
          </a:xfrm>
          <a:prstGeom prst="rect">
            <a:avLst/>
          </a:prstGeom>
          <a:noFill/>
        </p:spPr>
        <p:txBody>
          <a:bodyPr wrap="square" rtlCol="0">
            <a:spAutoFit/>
          </a:bodyPr>
          <a:lstStyle/>
          <a:p>
            <a:r>
              <a:rPr lang="zh-CN" altLang="en-US" sz="2000">
                <a:solidFill>
                  <a:schemeClr val="bg1"/>
                </a:solidFill>
              </a:rPr>
              <a:t>单变量分</a:t>
            </a:r>
            <a:r>
              <a:rPr lang="zh-CN" altLang="en-US">
                <a:solidFill>
                  <a:schemeClr val="bg1"/>
                </a:solidFill>
              </a:rPr>
              <a:t>析</a:t>
            </a:r>
          </a:p>
        </p:txBody>
      </p:sp>
      <p:sp>
        <p:nvSpPr>
          <p:cNvPr id="3" name="文本框 2"/>
          <p:cNvSpPr txBox="1"/>
          <p:nvPr/>
        </p:nvSpPr>
        <p:spPr>
          <a:xfrm>
            <a:off x="8404225" y="3066415"/>
            <a:ext cx="3274695" cy="398780"/>
          </a:xfrm>
          <a:prstGeom prst="rect">
            <a:avLst/>
          </a:prstGeom>
          <a:noFill/>
        </p:spPr>
        <p:txBody>
          <a:bodyPr wrap="square" rtlCol="0">
            <a:spAutoFit/>
          </a:bodyPr>
          <a:lstStyle/>
          <a:p>
            <a:r>
              <a:rPr lang="zh-CN" altLang="en-US" sz="2000">
                <a:solidFill>
                  <a:schemeClr val="bg1"/>
                </a:solidFill>
              </a:rPr>
              <a:t>皮尔逊检验 -热力图</a:t>
            </a:r>
          </a:p>
        </p:txBody>
      </p:sp>
      <p:sp>
        <p:nvSpPr>
          <p:cNvPr id="4" name="文本框 3"/>
          <p:cNvSpPr txBox="1"/>
          <p:nvPr/>
        </p:nvSpPr>
        <p:spPr>
          <a:xfrm>
            <a:off x="1222375" y="3851275"/>
            <a:ext cx="3047365" cy="398780"/>
          </a:xfrm>
          <a:prstGeom prst="rect">
            <a:avLst/>
          </a:prstGeom>
          <a:noFill/>
        </p:spPr>
        <p:txBody>
          <a:bodyPr wrap="square" rtlCol="0">
            <a:spAutoFit/>
          </a:bodyPr>
          <a:lstStyle/>
          <a:p>
            <a:r>
              <a:rPr lang="zh-CN" altLang="en-US" sz="2000">
                <a:solidFill>
                  <a:schemeClr val="bg1"/>
                </a:solidFill>
              </a:rPr>
              <a:t>多重共线性 VIF 检验</a:t>
            </a:r>
          </a:p>
        </p:txBody>
      </p:sp>
      <p:sp>
        <p:nvSpPr>
          <p:cNvPr id="7" name="文本框 6"/>
          <p:cNvSpPr txBox="1"/>
          <p:nvPr/>
        </p:nvSpPr>
        <p:spPr>
          <a:xfrm>
            <a:off x="8404225" y="4510405"/>
            <a:ext cx="3092450" cy="675640"/>
          </a:xfrm>
          <a:prstGeom prst="rect">
            <a:avLst/>
          </a:prstGeom>
          <a:noFill/>
        </p:spPr>
        <p:txBody>
          <a:bodyPr wrap="square" rtlCol="0">
            <a:spAutoFit/>
          </a:bodyPr>
          <a:lstStyle/>
          <a:p>
            <a:r>
              <a:rPr lang="zh-CN" altLang="en-US" sz="2000">
                <a:solidFill>
                  <a:schemeClr val="bg1"/>
                </a:solidFill>
              </a:rPr>
              <a:t>特征交特征交互性检验</a:t>
            </a:r>
            <a:r>
              <a:rPr lang="zh-CN" altLang="en-US"/>
              <a:t>性检验</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3" y="0"/>
            <a:ext cx="12190593" cy="6858000"/>
          </a:xfrm>
          <a:prstGeom prst="rect">
            <a:avLst/>
          </a:prstGeom>
        </p:spPr>
      </p:pic>
      <p:sp>
        <p:nvSpPr>
          <p:cNvPr id="4" name="矩形 3"/>
          <p:cNvSpPr/>
          <p:nvPr/>
        </p:nvSpPr>
        <p:spPr>
          <a:xfrm>
            <a:off x="635" y="0"/>
            <a:ext cx="12192000" cy="6858000"/>
          </a:xfrm>
          <a:prstGeom prst="rect">
            <a:avLst/>
          </a:prstGeom>
          <a:gradFill>
            <a:gsLst>
              <a:gs pos="0">
                <a:schemeClr val="tx1">
                  <a:lumMod val="95000"/>
                  <a:lumOff val="5000"/>
                </a:schemeClr>
              </a:gs>
              <a:gs pos="100000">
                <a:schemeClr val="tx1">
                  <a:lumMod val="95000"/>
                  <a:lumOff val="5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7" name="文本框 6"/>
          <p:cNvSpPr txBox="1"/>
          <p:nvPr/>
        </p:nvSpPr>
        <p:spPr>
          <a:xfrm>
            <a:off x="1931035" y="2415540"/>
            <a:ext cx="8992870" cy="398780"/>
          </a:xfrm>
          <a:prstGeom prst="rect">
            <a:avLst/>
          </a:prstGeom>
          <a:noFill/>
        </p:spPr>
        <p:txBody>
          <a:bodyPr wrap="square" rtlCol="0">
            <a:spAutoFit/>
          </a:bodyPr>
          <a:lstStyle/>
          <a:p>
            <a:r>
              <a:rPr lang="en-US" sz="2000">
                <a:solidFill>
                  <a:schemeClr val="bg1"/>
                </a:solidFill>
              </a:rPr>
              <a:t>    </a:t>
            </a:r>
            <a:endParaRPr sz="2000">
              <a:solidFill>
                <a:schemeClr val="bg1"/>
              </a:solidFill>
            </a:endParaRPr>
          </a:p>
        </p:txBody>
      </p:sp>
      <p:sp>
        <p:nvSpPr>
          <p:cNvPr id="8" name="文本框 7"/>
          <p:cNvSpPr txBox="1"/>
          <p:nvPr/>
        </p:nvSpPr>
        <p:spPr>
          <a:xfrm>
            <a:off x="3723005" y="817245"/>
            <a:ext cx="4087495" cy="460375"/>
          </a:xfrm>
          <a:prstGeom prst="rect">
            <a:avLst/>
          </a:prstGeom>
          <a:noFill/>
        </p:spPr>
        <p:txBody>
          <a:bodyPr wrap="square" rtlCol="0">
            <a:spAutoFit/>
          </a:bodyPr>
          <a:lstStyle/>
          <a:p>
            <a:pPr marL="0" marR="0" lvl="0" indent="0" algn="l" defTabSz="914400" rtl="0" fontAlgn="auto">
              <a:lnSpc>
                <a:spcPct val="100000"/>
              </a:lnSpc>
              <a:spcBef>
                <a:spcPts val="0"/>
              </a:spcBef>
              <a:spcAft>
                <a:spcPts val="0"/>
              </a:spcAft>
              <a:buClrTx/>
              <a:buSzTx/>
              <a:buFontTx/>
              <a:buNone/>
              <a:defRPr/>
            </a:pPr>
            <a:r>
              <a:rPr lang="en-US" altLang="zh-CN" sz="2400" b="1" i="1" noProof="0" dirty="0">
                <a:ln>
                  <a:noFill/>
                </a:ln>
                <a:solidFill>
                  <a:prstClr val="white"/>
                </a:solidFill>
                <a:effectLst/>
                <a:uLnTx/>
                <a:uFillTx/>
                <a:latin typeface="微软雅黑" panose="020B0503020204020204" pitchFamily="34" charset="-122"/>
                <a:ea typeface="微软雅黑" panose="020B0503020204020204" pitchFamily="34" charset="-122"/>
                <a:sym typeface="+mn-ea"/>
              </a:rPr>
              <a:t>     </a:t>
            </a:r>
            <a:r>
              <a:rPr lang="zh-CN" altLang="en-US" sz="2400" b="1" i="1" noProof="0" dirty="0">
                <a:ln>
                  <a:noFill/>
                </a:ln>
                <a:solidFill>
                  <a:prstClr val="white"/>
                </a:solidFill>
                <a:effectLst/>
                <a:uLnTx/>
                <a:uFillTx/>
                <a:latin typeface="微软雅黑" panose="020B0503020204020204" pitchFamily="34" charset="-122"/>
                <a:ea typeface="微软雅黑" panose="020B0503020204020204" pitchFamily="34" charset="-122"/>
                <a:sym typeface="+mn-ea"/>
              </a:rPr>
              <a:t>皮尔逊检验 -热力图</a:t>
            </a:r>
          </a:p>
        </p:txBody>
      </p:sp>
      <p:sp>
        <p:nvSpPr>
          <p:cNvPr id="2" name="文本框 1"/>
          <p:cNvSpPr txBox="1"/>
          <p:nvPr/>
        </p:nvSpPr>
        <p:spPr>
          <a:xfrm>
            <a:off x="2199005" y="2279650"/>
            <a:ext cx="7988300" cy="1198880"/>
          </a:xfrm>
          <a:prstGeom prst="rect">
            <a:avLst/>
          </a:prstGeom>
          <a:noFill/>
        </p:spPr>
        <p:txBody>
          <a:bodyPr wrap="square" rtlCol="0">
            <a:spAutoFit/>
          </a:bodyPr>
          <a:lstStyle/>
          <a:p>
            <a:r>
              <a:rPr lang="en-US">
                <a:solidFill>
                  <a:schemeClr val="bg1"/>
                </a:solidFill>
              </a:rPr>
              <a:t>      </a:t>
            </a:r>
            <a:r>
              <a:rPr>
                <a:solidFill>
                  <a:schemeClr val="bg1"/>
                </a:solidFill>
              </a:rPr>
              <a:t>对于广义线性模型而言，若特征间存在近似的共线性，会导致拟合参数β估计精度很低，参数估计量经济含义不合理，变量的显著性检验失去意义，可能将重要的解释变量排除在模型之外，模型的预测功能失效。</a:t>
            </a:r>
            <a:r>
              <a:rPr lang="zh-CN">
                <a:solidFill>
                  <a:schemeClr val="bg1"/>
                </a:solidFill>
              </a:rPr>
              <a:t>我们使用热力图来描述变量间的</a:t>
            </a:r>
            <a:r>
              <a:rPr>
                <a:solidFill>
                  <a:schemeClr val="bg1"/>
                </a:solidFill>
                <a:sym typeface="+mn-ea"/>
              </a:rPr>
              <a:t>共线性</a:t>
            </a:r>
            <a:r>
              <a:rPr lang="zh-CN">
                <a:solidFill>
                  <a:schemeClr val="bg1"/>
                </a:solidFill>
              </a:rPr>
              <a:t>。</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902" y="331470"/>
            <a:ext cx="12190593" cy="6858000"/>
          </a:xfrm>
          <a:prstGeom prst="rect">
            <a:avLst/>
          </a:prstGeom>
        </p:spPr>
      </p:pic>
      <p:sp>
        <p:nvSpPr>
          <p:cNvPr id="6" name="矩形 5"/>
          <p:cNvSpPr/>
          <p:nvPr/>
        </p:nvSpPr>
        <p:spPr>
          <a:xfrm>
            <a:off x="-15240" y="0"/>
            <a:ext cx="12192000" cy="6858000"/>
          </a:xfrm>
          <a:prstGeom prst="rect">
            <a:avLst/>
          </a:prstGeom>
          <a:gradFill>
            <a:gsLst>
              <a:gs pos="0">
                <a:schemeClr val="tx1">
                  <a:lumMod val="95000"/>
                  <a:lumOff val="5000"/>
                </a:schemeClr>
              </a:gs>
              <a:gs pos="100000">
                <a:schemeClr val="tx1">
                  <a:lumMod val="95000"/>
                  <a:lumOff val="5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等线" panose="02010600030101010101" charset="-122"/>
              <a:ea typeface="等线" panose="02010600030101010101" charset="-122"/>
              <a:cs typeface="+mn-cs"/>
            </a:endParaRPr>
          </a:p>
        </p:txBody>
      </p:sp>
      <p:sp>
        <p:nvSpPr>
          <p:cNvPr id="4" name="圆角矩形 3"/>
          <p:cNvSpPr/>
          <p:nvPr/>
        </p:nvSpPr>
        <p:spPr>
          <a:xfrm>
            <a:off x="874395" y="331470"/>
            <a:ext cx="10500360" cy="6249670"/>
          </a:xfrm>
          <a:prstGeom prst="roundRect">
            <a:avLst/>
          </a:prstGeom>
          <a:effectLst>
            <a:glow rad="596900">
              <a:srgbClr val="30BCF7">
                <a:alpha val="40000"/>
              </a:srgbClr>
            </a:glow>
            <a:reflection stA="0" endPos="650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圆角矩形 6"/>
          <p:cNvSpPr/>
          <p:nvPr/>
        </p:nvSpPr>
        <p:spPr>
          <a:xfrm>
            <a:off x="1099185" y="602615"/>
            <a:ext cx="10005060" cy="5391785"/>
          </a:xfrm>
          <a:prstGeom prst="roundRect">
            <a:avLst/>
          </a:prstGeom>
          <a:effectLst>
            <a:glow rad="76200">
              <a:schemeClr val="accent5">
                <a:satMod val="175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pic>
        <p:nvPicPr>
          <p:cNvPr id="3" name="图片 2" descr="热力图"/>
          <p:cNvPicPr>
            <a:picLocks noChangeAspect="1"/>
          </p:cNvPicPr>
          <p:nvPr/>
        </p:nvPicPr>
        <p:blipFill>
          <a:blip r:embed="rId3"/>
          <a:stretch>
            <a:fillRect/>
          </a:stretch>
        </p:blipFill>
        <p:spPr>
          <a:xfrm>
            <a:off x="2221865" y="602615"/>
            <a:ext cx="8459470" cy="5979160"/>
          </a:xfrm>
          <a:prstGeom prst="rect">
            <a:avLst/>
          </a:prstGeom>
        </p:spPr>
      </p:pic>
      <p:sp>
        <p:nvSpPr>
          <p:cNvPr id="8" name="文本框 7"/>
          <p:cNvSpPr txBox="1"/>
          <p:nvPr/>
        </p:nvSpPr>
        <p:spPr>
          <a:xfrm>
            <a:off x="1489710" y="2202815"/>
            <a:ext cx="459740" cy="1691640"/>
          </a:xfrm>
          <a:prstGeom prst="rect">
            <a:avLst/>
          </a:prstGeom>
          <a:noFill/>
        </p:spPr>
        <p:txBody>
          <a:bodyPr vert="eaVert" wrap="none" rtlCol="0">
            <a:spAutoFit/>
          </a:bodyPr>
          <a:lstStyle/>
          <a:p>
            <a:r>
              <a:rPr lang="zh-CN" altLang="en-US"/>
              <a:t>相关系数热力图</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3" y="0"/>
            <a:ext cx="12190593" cy="6858000"/>
          </a:xfrm>
          <a:prstGeom prst="rect">
            <a:avLst/>
          </a:prstGeom>
        </p:spPr>
      </p:pic>
      <p:sp>
        <p:nvSpPr>
          <p:cNvPr id="4" name="矩形 3"/>
          <p:cNvSpPr/>
          <p:nvPr/>
        </p:nvSpPr>
        <p:spPr>
          <a:xfrm>
            <a:off x="635" y="0"/>
            <a:ext cx="12192000" cy="6858000"/>
          </a:xfrm>
          <a:prstGeom prst="rect">
            <a:avLst/>
          </a:prstGeom>
          <a:gradFill>
            <a:gsLst>
              <a:gs pos="0">
                <a:schemeClr val="tx1">
                  <a:lumMod val="95000"/>
                  <a:lumOff val="5000"/>
                </a:schemeClr>
              </a:gs>
              <a:gs pos="100000">
                <a:schemeClr val="tx1">
                  <a:lumMod val="95000"/>
                  <a:lumOff val="5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7" name="文本框 6"/>
          <p:cNvSpPr txBox="1"/>
          <p:nvPr/>
        </p:nvSpPr>
        <p:spPr>
          <a:xfrm>
            <a:off x="1931035" y="2415540"/>
            <a:ext cx="8992870" cy="398780"/>
          </a:xfrm>
          <a:prstGeom prst="rect">
            <a:avLst/>
          </a:prstGeom>
          <a:noFill/>
        </p:spPr>
        <p:txBody>
          <a:bodyPr wrap="square" rtlCol="0">
            <a:spAutoFit/>
          </a:bodyPr>
          <a:lstStyle/>
          <a:p>
            <a:r>
              <a:rPr lang="en-US" sz="2000">
                <a:solidFill>
                  <a:schemeClr val="bg1"/>
                </a:solidFill>
              </a:rPr>
              <a:t>    </a:t>
            </a:r>
            <a:endParaRPr sz="2000">
              <a:solidFill>
                <a:schemeClr val="bg1"/>
              </a:solidFill>
            </a:endParaRPr>
          </a:p>
        </p:txBody>
      </p:sp>
      <p:sp>
        <p:nvSpPr>
          <p:cNvPr id="8" name="文本框 7"/>
          <p:cNvSpPr txBox="1"/>
          <p:nvPr/>
        </p:nvSpPr>
        <p:spPr>
          <a:xfrm>
            <a:off x="3723005" y="817245"/>
            <a:ext cx="4087495" cy="460375"/>
          </a:xfrm>
          <a:prstGeom prst="rect">
            <a:avLst/>
          </a:prstGeom>
          <a:noFill/>
        </p:spPr>
        <p:txBody>
          <a:bodyPr wrap="square" rtlCol="0">
            <a:spAutoFit/>
          </a:bodyPr>
          <a:lstStyle/>
          <a:p>
            <a:pPr marL="0" marR="0" lvl="0" indent="0" algn="l" defTabSz="914400" rtl="0" fontAlgn="auto">
              <a:lnSpc>
                <a:spcPct val="100000"/>
              </a:lnSpc>
              <a:spcBef>
                <a:spcPts val="0"/>
              </a:spcBef>
              <a:spcAft>
                <a:spcPts val="0"/>
              </a:spcAft>
              <a:buClrTx/>
              <a:buSzTx/>
              <a:buFontTx/>
              <a:buNone/>
              <a:defRPr/>
            </a:pPr>
            <a:r>
              <a:rPr lang="en-US" altLang="zh-CN" sz="2400" b="1" i="1" noProof="0" dirty="0">
                <a:ln>
                  <a:noFill/>
                </a:ln>
                <a:solidFill>
                  <a:prstClr val="white"/>
                </a:solidFill>
                <a:effectLst/>
                <a:uLnTx/>
                <a:uFillTx/>
                <a:latin typeface="微软雅黑" panose="020B0503020204020204" pitchFamily="34" charset="-122"/>
                <a:ea typeface="微软雅黑" panose="020B0503020204020204" pitchFamily="34" charset="-122"/>
                <a:sym typeface="+mn-ea"/>
              </a:rPr>
              <a:t>     </a:t>
            </a:r>
            <a:r>
              <a:rPr lang="zh-CN" altLang="en-US" sz="2400" b="1" i="1" noProof="0" dirty="0">
                <a:ln>
                  <a:noFill/>
                </a:ln>
                <a:solidFill>
                  <a:prstClr val="white"/>
                </a:solidFill>
                <a:effectLst/>
                <a:uLnTx/>
                <a:uFillTx/>
                <a:latin typeface="微软雅黑" panose="020B0503020204020204" pitchFamily="34" charset="-122"/>
                <a:ea typeface="微软雅黑" panose="020B0503020204020204" pitchFamily="34" charset="-122"/>
                <a:sym typeface="+mn-ea"/>
              </a:rPr>
              <a:t>多重共线性 VIF 检验</a:t>
            </a:r>
          </a:p>
        </p:txBody>
      </p:sp>
      <p:sp>
        <p:nvSpPr>
          <p:cNvPr id="2" name="文本框 1"/>
          <p:cNvSpPr txBox="1"/>
          <p:nvPr/>
        </p:nvSpPr>
        <p:spPr>
          <a:xfrm>
            <a:off x="2102485" y="2542540"/>
            <a:ext cx="7988300" cy="922020"/>
          </a:xfrm>
          <a:prstGeom prst="rect">
            <a:avLst/>
          </a:prstGeom>
          <a:noFill/>
        </p:spPr>
        <p:txBody>
          <a:bodyPr wrap="square" rtlCol="0">
            <a:spAutoFit/>
          </a:bodyPr>
          <a:lstStyle/>
          <a:p>
            <a:r>
              <a:rPr lang="en-US">
                <a:solidFill>
                  <a:schemeClr val="bg1"/>
                </a:solidFill>
              </a:rPr>
              <a:t>      </a:t>
            </a:r>
            <a:r>
              <a:rPr lang="zh-CN" altLang="en-US">
                <a:solidFill>
                  <a:schemeClr val="bg1"/>
                </a:solidFill>
              </a:rPr>
              <a:t>通过</a:t>
            </a:r>
            <a:r>
              <a:rPr lang="zh-CN">
                <a:solidFill>
                  <a:schemeClr val="bg1"/>
                </a:solidFill>
              </a:rPr>
              <a:t>检查指定的特征能够被回归方程中其他全部特征所解释的程度来检测线性回归模型中的解释变量之间模型估计失真或难以估计准确。排除这些特征存在多重共线性的可能。</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3" y="0"/>
            <a:ext cx="12190593" cy="6858000"/>
          </a:xfrm>
          <a:prstGeom prst="rect">
            <a:avLst/>
          </a:prstGeom>
        </p:spPr>
      </p:pic>
      <p:sp>
        <p:nvSpPr>
          <p:cNvPr id="6" name="矩形 5"/>
          <p:cNvSpPr/>
          <p:nvPr/>
        </p:nvSpPr>
        <p:spPr>
          <a:xfrm>
            <a:off x="0" y="0"/>
            <a:ext cx="12192000" cy="6858000"/>
          </a:xfrm>
          <a:prstGeom prst="rect">
            <a:avLst/>
          </a:prstGeom>
          <a:gradFill>
            <a:gsLst>
              <a:gs pos="0">
                <a:schemeClr val="tx1">
                  <a:lumMod val="95000"/>
                  <a:lumOff val="5000"/>
                </a:schemeClr>
              </a:gs>
              <a:gs pos="31000">
                <a:schemeClr val="tx1">
                  <a:lumMod val="95000"/>
                  <a:lumOff val="5000"/>
                  <a:alpha val="86000"/>
                </a:schemeClr>
              </a:gs>
              <a:gs pos="64000">
                <a:schemeClr val="tx1">
                  <a:lumMod val="95000"/>
                  <a:lumOff val="5000"/>
                  <a:alpha val="98000"/>
                </a:schemeClr>
              </a:gs>
              <a:gs pos="100000">
                <a:schemeClr val="tx1">
                  <a:lumMod val="95000"/>
                  <a:lumOff val="5000"/>
                  <a:alpha val="5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rPr>
              <a:t>           </a:t>
            </a:r>
          </a:p>
        </p:txBody>
      </p:sp>
      <p:sp>
        <p:nvSpPr>
          <p:cNvPr id="66" name="Freeform 9"/>
          <p:cNvSpPr/>
          <p:nvPr/>
        </p:nvSpPr>
        <p:spPr>
          <a:xfrm>
            <a:off x="1082927" y="816768"/>
            <a:ext cx="3814764" cy="5224463"/>
          </a:xfrm>
          <a:custGeom>
            <a:avLst/>
            <a:gdLst>
              <a:gd name="connsiteX0" fmla="*/ 0 w 3814764"/>
              <a:gd name="connsiteY0" fmla="*/ 0 h 5224463"/>
              <a:gd name="connsiteX1" fmla="*/ 3814764 w 3814764"/>
              <a:gd name="connsiteY1" fmla="*/ 0 h 5224463"/>
              <a:gd name="connsiteX2" fmla="*/ 3814764 w 3814764"/>
              <a:gd name="connsiteY2" fmla="*/ 5224463 h 5224463"/>
              <a:gd name="connsiteX3" fmla="*/ 0 w 3814764"/>
              <a:gd name="connsiteY3" fmla="*/ 5224463 h 5224463"/>
            </a:gdLst>
            <a:ahLst/>
            <a:cxnLst>
              <a:cxn ang="0">
                <a:pos x="connsiteX0" y="connsiteY0"/>
              </a:cxn>
              <a:cxn ang="0">
                <a:pos x="connsiteX1" y="connsiteY1"/>
              </a:cxn>
              <a:cxn ang="0">
                <a:pos x="connsiteX2" y="connsiteY2"/>
              </a:cxn>
              <a:cxn ang="0">
                <a:pos x="connsiteX3" y="connsiteY3"/>
              </a:cxn>
            </a:cxnLst>
            <a:rect l="l" t="t" r="r" b="b"/>
            <a:pathLst>
              <a:path w="3814764" h="5224463">
                <a:moveTo>
                  <a:pt x="0" y="0"/>
                </a:moveTo>
                <a:lnTo>
                  <a:pt x="3814764" y="0"/>
                </a:lnTo>
                <a:lnTo>
                  <a:pt x="3814764" y="5224463"/>
                </a:lnTo>
                <a:lnTo>
                  <a:pt x="0" y="5224463"/>
                </a:lnTo>
                <a:close/>
              </a:path>
            </a:pathLst>
          </a:custGeom>
          <a:blipFill>
            <a:blip r:embed="rId3"/>
            <a:stretch>
              <a:fillRect l="-52892" r="-52540"/>
            </a:stretch>
          </a:blipFill>
          <a:ln w="12700" cap="flat" cmpd="sng" algn="ctr">
            <a:solidFill>
              <a:schemeClr val="bg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7" name="TextBox 4"/>
          <p:cNvSpPr txBox="1"/>
          <p:nvPr/>
        </p:nvSpPr>
        <p:spPr>
          <a:xfrm>
            <a:off x="5476885" y="4084879"/>
            <a:ext cx="6206182" cy="178371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000">
                <a:solidFill>
                  <a:schemeClr val="bg1"/>
                </a:solidFill>
                <a:sym typeface="+mn-ea"/>
              </a:rPr>
              <a:t>智慧担当，</a:t>
            </a:r>
          </a:p>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000">
                <a:solidFill>
                  <a:schemeClr val="bg1"/>
                </a:solidFill>
                <a:sym typeface="+mn-ea"/>
              </a:rPr>
              <a:t>建模主力，</a:t>
            </a:r>
            <a:endParaRPr lang="zh-CN" altLang="en-US" sz="2000">
              <a:solidFill>
                <a:schemeClr val="bg1"/>
              </a:solidFill>
            </a:endParaRPr>
          </a:p>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000">
                <a:solidFill>
                  <a:schemeClr val="bg1"/>
                </a:solidFill>
                <a:sym typeface="+mn-ea"/>
              </a:rPr>
              <a:t>主要负责：信用评分卡模型的建立与求解</a:t>
            </a:r>
            <a:endParaRPr kumimoji="0" lang="en-US" altLang="zh-CN" sz="20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20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a:p>
            <a:pPr>
              <a:lnSpc>
                <a:spcPct val="150000"/>
              </a:lnSpc>
            </a:pPr>
            <a:endParaRPr lang="ru-RU" sz="2000" dirty="0">
              <a:solidFill>
                <a:prstClr val="white"/>
              </a:solidFill>
              <a:latin typeface="Lato" panose="020F0502020204030203" pitchFamily="34" charset="0"/>
              <a:ea typeface="Lato" panose="020F0502020204030203" pitchFamily="34" charset="0"/>
              <a:cs typeface="Lato" panose="020F0502020204030203" pitchFamily="34" charset="0"/>
            </a:endParaRPr>
          </a:p>
        </p:txBody>
      </p:sp>
      <p:sp>
        <p:nvSpPr>
          <p:cNvPr id="69" name="Rectangle 6"/>
          <p:cNvSpPr/>
          <p:nvPr/>
        </p:nvSpPr>
        <p:spPr>
          <a:xfrm>
            <a:off x="4689475" y="1146810"/>
            <a:ext cx="3549015" cy="1948815"/>
          </a:xfrm>
          <a:prstGeom prst="rect">
            <a:avLst/>
          </a:prstGeom>
          <a:noFill/>
          <a:ln w="76200" cap="flat" cmpd="sng" algn="ctr">
            <a:solidFill>
              <a:srgbClr val="3A3EF4"/>
            </a:solid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 name="文本框 1"/>
          <p:cNvSpPr txBox="1"/>
          <p:nvPr/>
        </p:nvSpPr>
        <p:spPr>
          <a:xfrm>
            <a:off x="4966970" y="1403350"/>
            <a:ext cx="3270885" cy="1506855"/>
          </a:xfrm>
          <a:prstGeom prst="rect">
            <a:avLst/>
          </a:prstGeom>
          <a:noFill/>
        </p:spPr>
        <p:txBody>
          <a:bodyPr wrap="square" rtlCol="0">
            <a:spAutoFit/>
          </a:bodyPr>
          <a:lstStyle/>
          <a:p>
            <a:r>
              <a:rPr lang="zh-CN" altLang="en-US" sz="4400">
                <a:solidFill>
                  <a:schemeClr val="bg1"/>
                </a:solidFill>
              </a:rPr>
              <a:t>王雨聪</a:t>
            </a:r>
          </a:p>
          <a:p>
            <a:endParaRPr lang="zh-CN" altLang="en-US" sz="1600">
              <a:solidFill>
                <a:schemeClr val="bg1"/>
              </a:solidFill>
            </a:endParaRPr>
          </a:p>
          <a:p>
            <a:r>
              <a:rPr lang="zh-CN" altLang="en-US" sz="1600">
                <a:solidFill>
                  <a:schemeClr val="bg1"/>
                </a:solidFill>
              </a:rPr>
              <a:t>北京理工大学珠海学院</a:t>
            </a:r>
            <a:endParaRPr lang="zh-CN" altLang="en-US" sz="4400">
              <a:solidFill>
                <a:schemeClr val="bg1"/>
              </a:solidFill>
            </a:endParaRPr>
          </a:p>
          <a:p>
            <a:r>
              <a:rPr lang="zh-CN" altLang="en-US" sz="1600">
                <a:solidFill>
                  <a:schemeClr val="bg1"/>
                </a:solidFill>
              </a:rPr>
              <a:t>18级 数据科学与大数据技术</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3" y="0"/>
            <a:ext cx="12190593" cy="6858000"/>
          </a:xfrm>
          <a:prstGeom prst="rect">
            <a:avLst/>
          </a:prstGeom>
        </p:spPr>
      </p:pic>
      <p:sp>
        <p:nvSpPr>
          <p:cNvPr id="6" name="矩形 5"/>
          <p:cNvSpPr/>
          <p:nvPr/>
        </p:nvSpPr>
        <p:spPr>
          <a:xfrm>
            <a:off x="-635" y="0"/>
            <a:ext cx="12192000" cy="6858000"/>
          </a:xfrm>
          <a:prstGeom prst="rect">
            <a:avLst/>
          </a:prstGeom>
          <a:gradFill>
            <a:gsLst>
              <a:gs pos="0">
                <a:schemeClr val="tx1">
                  <a:lumMod val="95000"/>
                  <a:lumOff val="5000"/>
                </a:schemeClr>
              </a:gs>
              <a:gs pos="100000">
                <a:schemeClr val="tx1">
                  <a:lumMod val="95000"/>
                  <a:lumOff val="5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等线" panose="02010600030101010101" charset="-122"/>
              <a:ea typeface="等线" panose="02010600030101010101" charset="-122"/>
              <a:cs typeface="+mn-cs"/>
            </a:endParaRPr>
          </a:p>
        </p:txBody>
      </p:sp>
      <p:sp>
        <p:nvSpPr>
          <p:cNvPr id="4" name="圆角矩形 3"/>
          <p:cNvSpPr/>
          <p:nvPr/>
        </p:nvSpPr>
        <p:spPr>
          <a:xfrm>
            <a:off x="845185" y="593090"/>
            <a:ext cx="10500360" cy="5883275"/>
          </a:xfrm>
          <a:prstGeom prst="roundRect">
            <a:avLst/>
          </a:prstGeom>
          <a:effectLst>
            <a:glow rad="596900">
              <a:srgbClr val="30BCF7">
                <a:alpha val="40000"/>
              </a:srgbClr>
            </a:glow>
            <a:reflection stA="0" endPos="650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圆角矩形 6"/>
          <p:cNvSpPr/>
          <p:nvPr/>
        </p:nvSpPr>
        <p:spPr>
          <a:xfrm>
            <a:off x="1099185" y="1014095"/>
            <a:ext cx="10005060" cy="5040630"/>
          </a:xfrm>
          <a:prstGeom prst="roundRect">
            <a:avLst/>
          </a:prstGeom>
          <a:effectLst>
            <a:glow rad="76200">
              <a:schemeClr val="accent5">
                <a:satMod val="175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pic>
        <p:nvPicPr>
          <p:cNvPr id="3" name="图片 2" descr="8特征"/>
          <p:cNvPicPr>
            <a:picLocks noChangeAspect="1"/>
          </p:cNvPicPr>
          <p:nvPr/>
        </p:nvPicPr>
        <p:blipFill>
          <a:blip r:embed="rId3"/>
          <a:stretch>
            <a:fillRect/>
          </a:stretch>
        </p:blipFill>
        <p:spPr>
          <a:xfrm>
            <a:off x="1700530" y="871220"/>
            <a:ext cx="8220075" cy="521335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3" y="0"/>
            <a:ext cx="12190593" cy="6858000"/>
          </a:xfrm>
          <a:prstGeom prst="rect">
            <a:avLst/>
          </a:prstGeom>
        </p:spPr>
      </p:pic>
      <p:sp>
        <p:nvSpPr>
          <p:cNvPr id="4" name="矩形 3"/>
          <p:cNvSpPr/>
          <p:nvPr/>
        </p:nvSpPr>
        <p:spPr>
          <a:xfrm>
            <a:off x="635" y="0"/>
            <a:ext cx="12192000" cy="6858000"/>
          </a:xfrm>
          <a:prstGeom prst="rect">
            <a:avLst/>
          </a:prstGeom>
          <a:gradFill>
            <a:gsLst>
              <a:gs pos="0">
                <a:schemeClr val="tx1">
                  <a:lumMod val="95000"/>
                  <a:lumOff val="5000"/>
                </a:schemeClr>
              </a:gs>
              <a:gs pos="100000">
                <a:schemeClr val="tx1">
                  <a:lumMod val="95000"/>
                  <a:lumOff val="5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7" name="文本框 6"/>
          <p:cNvSpPr txBox="1"/>
          <p:nvPr/>
        </p:nvSpPr>
        <p:spPr>
          <a:xfrm>
            <a:off x="1931035" y="2415540"/>
            <a:ext cx="8992870" cy="398780"/>
          </a:xfrm>
          <a:prstGeom prst="rect">
            <a:avLst/>
          </a:prstGeom>
          <a:noFill/>
        </p:spPr>
        <p:txBody>
          <a:bodyPr wrap="square" rtlCol="0">
            <a:spAutoFit/>
          </a:bodyPr>
          <a:lstStyle/>
          <a:p>
            <a:r>
              <a:rPr lang="en-US" sz="2000">
                <a:solidFill>
                  <a:schemeClr val="bg1"/>
                </a:solidFill>
              </a:rPr>
              <a:t>    </a:t>
            </a:r>
            <a:endParaRPr sz="2000">
              <a:solidFill>
                <a:schemeClr val="bg1"/>
              </a:solidFill>
            </a:endParaRPr>
          </a:p>
        </p:txBody>
      </p:sp>
      <p:sp>
        <p:nvSpPr>
          <p:cNvPr id="8" name="文本框 7"/>
          <p:cNvSpPr txBox="1"/>
          <p:nvPr/>
        </p:nvSpPr>
        <p:spPr>
          <a:xfrm>
            <a:off x="4191000" y="817245"/>
            <a:ext cx="3619500" cy="460375"/>
          </a:xfrm>
          <a:prstGeom prst="rect">
            <a:avLst/>
          </a:prstGeom>
          <a:noFill/>
        </p:spPr>
        <p:txBody>
          <a:bodyPr wrap="square" rtlCol="0">
            <a:spAutoFit/>
          </a:bodyPr>
          <a:lstStyle/>
          <a:p>
            <a:pPr marL="0" marR="0" lvl="0" indent="0" algn="l" defTabSz="914400" rtl="0" fontAlgn="auto">
              <a:lnSpc>
                <a:spcPct val="100000"/>
              </a:lnSpc>
              <a:spcBef>
                <a:spcPts val="0"/>
              </a:spcBef>
              <a:spcAft>
                <a:spcPts val="0"/>
              </a:spcAft>
              <a:buClrTx/>
              <a:buSzTx/>
              <a:buFontTx/>
              <a:buNone/>
              <a:defRPr/>
            </a:pPr>
            <a:r>
              <a:rPr lang="en-US" altLang="zh-CN" sz="2400" b="1" i="1" noProof="0" dirty="0">
                <a:ln>
                  <a:noFill/>
                </a:ln>
                <a:solidFill>
                  <a:prstClr val="white"/>
                </a:solidFill>
                <a:effectLst/>
                <a:uLnTx/>
                <a:uFillTx/>
                <a:latin typeface="微软雅黑" panose="020B0503020204020204" pitchFamily="34" charset="-122"/>
                <a:ea typeface="微软雅黑" panose="020B0503020204020204" pitchFamily="34" charset="-122"/>
                <a:sym typeface="+mn-ea"/>
              </a:rPr>
              <a:t>    </a:t>
            </a:r>
            <a:r>
              <a:rPr sz="2400" b="1" i="1" noProof="0" dirty="0">
                <a:ln>
                  <a:noFill/>
                </a:ln>
                <a:solidFill>
                  <a:prstClr val="white"/>
                </a:solidFill>
                <a:effectLst/>
                <a:uLnTx/>
                <a:uFillTx/>
                <a:latin typeface="微软雅黑" panose="020B0503020204020204" pitchFamily="34" charset="-122"/>
                <a:ea typeface="微软雅黑" panose="020B0503020204020204" pitchFamily="34" charset="-122"/>
                <a:sym typeface="+mn-ea"/>
              </a:rPr>
              <a:t>特征交互性检验</a:t>
            </a:r>
          </a:p>
        </p:txBody>
      </p:sp>
      <p:sp>
        <p:nvSpPr>
          <p:cNvPr id="2" name="文本框 1"/>
          <p:cNvSpPr txBox="1"/>
          <p:nvPr/>
        </p:nvSpPr>
        <p:spPr>
          <a:xfrm>
            <a:off x="2102485" y="2542540"/>
            <a:ext cx="7988300" cy="922020"/>
          </a:xfrm>
          <a:prstGeom prst="rect">
            <a:avLst/>
          </a:prstGeom>
          <a:noFill/>
        </p:spPr>
        <p:txBody>
          <a:bodyPr wrap="square" rtlCol="0">
            <a:spAutoFit/>
          </a:bodyPr>
          <a:lstStyle/>
          <a:p>
            <a:r>
              <a:rPr lang="en-US" altLang="zh-CN">
                <a:solidFill>
                  <a:schemeClr val="bg1"/>
                </a:solidFill>
              </a:rPr>
              <a:t>       </a:t>
            </a:r>
            <a:r>
              <a:rPr lang="zh-CN">
                <a:solidFill>
                  <a:schemeClr val="bg1"/>
                </a:solidFill>
              </a:rPr>
              <a:t>通过</a:t>
            </a:r>
            <a:r>
              <a:rPr>
                <a:solidFill>
                  <a:schemeClr val="bg1"/>
                </a:solidFill>
              </a:rPr>
              <a:t>观察交互图，</a:t>
            </a:r>
            <a:r>
              <a:rPr lang="zh-CN">
                <a:solidFill>
                  <a:schemeClr val="bg1"/>
                </a:solidFill>
              </a:rPr>
              <a:t>删除</a:t>
            </a:r>
            <a:r>
              <a:rPr>
                <a:solidFill>
                  <a:schemeClr val="bg1"/>
                </a:solidFill>
              </a:rPr>
              <a:t>（NumberOfTime60-89DaysPastDueNotWorse与 NumberOfTime30-59DaysPastDueNotWorse 与 NumberOfTimes90DaysLate）又或（age与 numberofindepende）这一类的特征交互对模型没有价值。</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3" y="0"/>
            <a:ext cx="12190593" cy="6858000"/>
          </a:xfrm>
          <a:prstGeom prst="rect">
            <a:avLst/>
          </a:prstGeom>
        </p:spPr>
      </p:pic>
      <p:sp>
        <p:nvSpPr>
          <p:cNvPr id="6" name="矩形 5"/>
          <p:cNvSpPr/>
          <p:nvPr/>
        </p:nvSpPr>
        <p:spPr>
          <a:xfrm>
            <a:off x="-635" y="0"/>
            <a:ext cx="12192000" cy="6858000"/>
          </a:xfrm>
          <a:prstGeom prst="rect">
            <a:avLst/>
          </a:prstGeom>
          <a:gradFill>
            <a:gsLst>
              <a:gs pos="0">
                <a:schemeClr val="tx1">
                  <a:lumMod val="95000"/>
                  <a:lumOff val="5000"/>
                </a:schemeClr>
              </a:gs>
              <a:gs pos="100000">
                <a:schemeClr val="tx1">
                  <a:lumMod val="95000"/>
                  <a:lumOff val="5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等线" panose="02010600030101010101" charset="-122"/>
              <a:ea typeface="等线" panose="02010600030101010101" charset="-122"/>
              <a:cs typeface="+mn-cs"/>
            </a:endParaRPr>
          </a:p>
        </p:txBody>
      </p:sp>
      <p:sp>
        <p:nvSpPr>
          <p:cNvPr id="4" name="圆角矩形 3"/>
          <p:cNvSpPr/>
          <p:nvPr/>
        </p:nvSpPr>
        <p:spPr>
          <a:xfrm>
            <a:off x="544195" y="480060"/>
            <a:ext cx="10727055" cy="6265545"/>
          </a:xfrm>
          <a:prstGeom prst="roundRect">
            <a:avLst/>
          </a:prstGeom>
          <a:effectLst>
            <a:glow rad="596900">
              <a:srgbClr val="30BCF7">
                <a:alpha val="40000"/>
              </a:srgbClr>
            </a:glow>
            <a:reflection stA="0" endPos="650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圆角矩形 6"/>
          <p:cNvSpPr/>
          <p:nvPr/>
        </p:nvSpPr>
        <p:spPr>
          <a:xfrm>
            <a:off x="860768" y="673100"/>
            <a:ext cx="10005060" cy="5758180"/>
          </a:xfrm>
          <a:prstGeom prst="roundRect">
            <a:avLst/>
          </a:prstGeom>
          <a:effectLst>
            <a:glow rad="76200">
              <a:schemeClr val="accent5">
                <a:satMod val="175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pic>
        <p:nvPicPr>
          <p:cNvPr id="2" name="图片 1" descr="特征交互图（删除3组高值后 "/>
          <p:cNvPicPr>
            <a:picLocks noChangeAspect="1"/>
          </p:cNvPicPr>
          <p:nvPr/>
        </p:nvPicPr>
        <p:blipFill>
          <a:blip r:embed="rId3"/>
          <a:stretch>
            <a:fillRect/>
          </a:stretch>
        </p:blipFill>
        <p:spPr>
          <a:xfrm>
            <a:off x="7190740" y="3811905"/>
            <a:ext cx="2651760" cy="2680335"/>
          </a:xfrm>
          <a:prstGeom prst="rect">
            <a:avLst/>
          </a:prstGeom>
        </p:spPr>
      </p:pic>
      <p:cxnSp>
        <p:nvCxnSpPr>
          <p:cNvPr id="3" name="肘形连接符 2"/>
          <p:cNvCxnSpPr/>
          <p:nvPr/>
        </p:nvCxnSpPr>
        <p:spPr>
          <a:xfrm rot="16200000" flipV="1">
            <a:off x="6600190" y="3674110"/>
            <a:ext cx="1417955" cy="799465"/>
          </a:xfrm>
          <a:prstGeom prst="bentConnector3">
            <a:avLst>
              <a:gd name="adj1" fmla="val 49978"/>
            </a:avLst>
          </a:prstGeom>
          <a:ln>
            <a:tailEnd type="arrow"/>
          </a:ln>
        </p:spPr>
        <p:style>
          <a:lnRef idx="1">
            <a:schemeClr val="accent1"/>
          </a:lnRef>
          <a:fillRef idx="0">
            <a:schemeClr val="accent1"/>
          </a:fillRef>
          <a:effectRef idx="0">
            <a:schemeClr val="accent1"/>
          </a:effectRef>
          <a:fontRef idx="minor">
            <a:schemeClr val="tx1"/>
          </a:fontRef>
        </p:style>
      </p:cxnSp>
      <p:pic>
        <p:nvPicPr>
          <p:cNvPr id="9" name="图片 8" descr="0ee4eff6e1745889a918d78a3510278"/>
          <p:cNvPicPr>
            <a:picLocks noChangeAspect="1"/>
          </p:cNvPicPr>
          <p:nvPr/>
        </p:nvPicPr>
        <p:blipFill>
          <a:blip r:embed="rId4"/>
          <a:stretch>
            <a:fillRect/>
          </a:stretch>
        </p:blipFill>
        <p:spPr>
          <a:xfrm>
            <a:off x="2359025" y="3811905"/>
            <a:ext cx="2785110" cy="2619375"/>
          </a:xfrm>
          <a:prstGeom prst="rect">
            <a:avLst/>
          </a:prstGeom>
        </p:spPr>
      </p:pic>
      <p:cxnSp>
        <p:nvCxnSpPr>
          <p:cNvPr id="10" name="肘形连接符 9"/>
          <p:cNvCxnSpPr/>
          <p:nvPr/>
        </p:nvCxnSpPr>
        <p:spPr>
          <a:xfrm rot="10800000">
            <a:off x="5256530" y="5166360"/>
            <a:ext cx="2609850" cy="542290"/>
          </a:xfrm>
          <a:prstGeom prst="bentConnector3">
            <a:avLst>
              <a:gd name="adj1" fmla="val 49976"/>
            </a:avLst>
          </a:prstGeom>
          <a:ln>
            <a:tailEnd type="arrow"/>
          </a:ln>
        </p:spPr>
        <p:style>
          <a:lnRef idx="1">
            <a:schemeClr val="accent1"/>
          </a:lnRef>
          <a:fillRef idx="0">
            <a:schemeClr val="accent1"/>
          </a:fillRef>
          <a:effectRef idx="0">
            <a:schemeClr val="accent1"/>
          </a:effectRef>
          <a:fontRef idx="minor">
            <a:schemeClr val="tx1"/>
          </a:fontRef>
        </p:style>
      </p:cxnSp>
      <p:pic>
        <p:nvPicPr>
          <p:cNvPr id="11" name="图片 10" descr="03cdf32325607a24f3379004d940a51"/>
          <p:cNvPicPr>
            <a:picLocks noChangeAspect="1"/>
          </p:cNvPicPr>
          <p:nvPr/>
        </p:nvPicPr>
        <p:blipFill>
          <a:blip r:embed="rId5"/>
          <a:stretch>
            <a:fillRect/>
          </a:stretch>
        </p:blipFill>
        <p:spPr>
          <a:xfrm>
            <a:off x="5551403" y="982253"/>
            <a:ext cx="2254885" cy="2226945"/>
          </a:xfrm>
          <a:prstGeom prst="rect">
            <a:avLst/>
          </a:prstGeom>
        </p:spPr>
      </p:pic>
      <p:pic>
        <p:nvPicPr>
          <p:cNvPr id="12" name="图片 11" descr="64620b319120982ed059397ed2d69a7"/>
          <p:cNvPicPr>
            <a:picLocks noChangeAspect="1"/>
          </p:cNvPicPr>
          <p:nvPr/>
        </p:nvPicPr>
        <p:blipFill>
          <a:blip r:embed="rId6"/>
          <a:stretch>
            <a:fillRect/>
          </a:stretch>
        </p:blipFill>
        <p:spPr>
          <a:xfrm>
            <a:off x="8035925" y="933450"/>
            <a:ext cx="2240280" cy="2279650"/>
          </a:xfrm>
          <a:prstGeom prst="rect">
            <a:avLst/>
          </a:prstGeom>
        </p:spPr>
      </p:pic>
      <p:cxnSp>
        <p:nvCxnSpPr>
          <p:cNvPr id="13" name="肘形连接符 12"/>
          <p:cNvCxnSpPr/>
          <p:nvPr/>
        </p:nvCxnSpPr>
        <p:spPr>
          <a:xfrm rot="16200000">
            <a:off x="9052560" y="3681730"/>
            <a:ext cx="1162050" cy="527685"/>
          </a:xfrm>
          <a:prstGeom prst="bentConnector3">
            <a:avLst>
              <a:gd name="adj1" fmla="val 49973"/>
            </a:avLst>
          </a:prstGeom>
          <a:ln>
            <a:tailEnd type="arrow"/>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1915795" y="1478280"/>
            <a:ext cx="2821940" cy="368300"/>
          </a:xfrm>
          <a:prstGeom prst="rect">
            <a:avLst/>
          </a:prstGeom>
          <a:noFill/>
        </p:spPr>
        <p:txBody>
          <a:bodyPr wrap="square" rtlCol="0">
            <a:spAutoFit/>
          </a:bodyPr>
          <a:lstStyle/>
          <a:p>
            <a:endParaRPr lang="zh-CN" altLang="en-US"/>
          </a:p>
        </p:txBody>
      </p:sp>
      <p:sp>
        <p:nvSpPr>
          <p:cNvPr id="8" name="文本框 7">
            <a:extLst>
              <a:ext uri="{FF2B5EF4-FFF2-40B4-BE49-F238E27FC236}">
                <a16:creationId xmlns:a16="http://schemas.microsoft.com/office/drawing/2014/main" id="{BA7CA2DB-6DB8-4C01-9FD0-5A4453B7BF1F}"/>
              </a:ext>
            </a:extLst>
          </p:cNvPr>
          <p:cNvSpPr txBox="1"/>
          <p:nvPr/>
        </p:nvSpPr>
        <p:spPr>
          <a:xfrm>
            <a:off x="8079957" y="982253"/>
            <a:ext cx="2196248" cy="957692"/>
          </a:xfrm>
          <a:prstGeom prst="rect">
            <a:avLst/>
          </a:prstGeom>
          <a:noFill/>
        </p:spPr>
        <p:txBody>
          <a:bodyPr wrap="square" rtlCol="0">
            <a:spAutoFit/>
          </a:bodyPr>
          <a:lstStyle/>
          <a:p>
            <a:r>
              <a:rPr lang="en-US" altLang="zh-CN" dirty="0"/>
              <a:t>Age</a:t>
            </a:r>
            <a:r>
              <a:rPr lang="zh-CN" altLang="en-US" dirty="0"/>
              <a:t>和</a:t>
            </a:r>
            <a:r>
              <a:rPr lang="zh-CN" altLang="zh-CN" dirty="0">
                <a:solidFill>
                  <a:srgbClr val="000000"/>
                </a:solidFill>
                <a:latin typeface="+mj-ea"/>
                <a:ea typeface="+mj-ea"/>
              </a:rPr>
              <a:t>NumberOfDependents</a:t>
            </a:r>
            <a:endParaRPr lang="zh-CN" altLang="en-US" dirty="0">
              <a:latin typeface="+mj-ea"/>
              <a:ea typeface="+mj-ea"/>
            </a:endParaRPr>
          </a:p>
        </p:txBody>
      </p:sp>
      <p:sp>
        <p:nvSpPr>
          <p:cNvPr id="15" name="文本框 14">
            <a:extLst>
              <a:ext uri="{FF2B5EF4-FFF2-40B4-BE49-F238E27FC236}">
                <a16:creationId xmlns:a16="http://schemas.microsoft.com/office/drawing/2014/main" id="{EC76B77D-FD65-4B1E-AC29-8072B36929C9}"/>
              </a:ext>
            </a:extLst>
          </p:cNvPr>
          <p:cNvSpPr txBox="1"/>
          <p:nvPr/>
        </p:nvSpPr>
        <p:spPr>
          <a:xfrm>
            <a:off x="1669871" y="1425555"/>
            <a:ext cx="3564959" cy="1938992"/>
          </a:xfrm>
          <a:prstGeom prst="rect">
            <a:avLst/>
          </a:prstGeom>
          <a:noFill/>
        </p:spPr>
        <p:txBody>
          <a:bodyPr wrap="square" rtlCol="0">
            <a:spAutoFit/>
          </a:bodyPr>
          <a:lstStyle/>
          <a:p>
            <a:r>
              <a:rPr lang="zh-CN" altLang="en-US" sz="2400" dirty="0"/>
              <a:t>更具交互效应图可知，这三对特征具有交互效应，但是根据业务理解，并不影响后续的建模，所以无需删除这些特征。</a:t>
            </a:r>
          </a:p>
        </p:txBody>
      </p:sp>
      <p:sp>
        <p:nvSpPr>
          <p:cNvPr id="18" name="文本框 17">
            <a:extLst>
              <a:ext uri="{FF2B5EF4-FFF2-40B4-BE49-F238E27FC236}">
                <a16:creationId xmlns:a16="http://schemas.microsoft.com/office/drawing/2014/main" id="{05269427-72E7-4D4D-BBC3-313D6B27A222}"/>
              </a:ext>
            </a:extLst>
          </p:cNvPr>
          <p:cNvSpPr txBox="1"/>
          <p:nvPr/>
        </p:nvSpPr>
        <p:spPr>
          <a:xfrm>
            <a:off x="2348319" y="5017319"/>
            <a:ext cx="3922375" cy="1200329"/>
          </a:xfrm>
          <a:prstGeom prst="rect">
            <a:avLst/>
          </a:prstGeom>
          <a:noFill/>
        </p:spPr>
        <p:txBody>
          <a:bodyPr wrap="square" rtlCol="0">
            <a:spAutoFit/>
          </a:bodyPr>
          <a:lstStyle/>
          <a:p>
            <a:r>
              <a:rPr lang="en-US" altLang="zh-CN"/>
              <a:t>NumberOfTime30-59DaysPastDueNotWorse </a:t>
            </a:r>
            <a:r>
              <a:rPr lang="zh-CN" altLang="en-US"/>
              <a:t>与</a:t>
            </a:r>
            <a:r>
              <a:rPr lang="en-US" altLang="zh-CN"/>
              <a:t>NumberOfTime60-89DaysPastDueNotWorse</a:t>
            </a:r>
            <a:endParaRPr lang="zh-CN" altLang="en-US" dirty="0"/>
          </a:p>
        </p:txBody>
      </p:sp>
      <p:sp>
        <p:nvSpPr>
          <p:cNvPr id="19" name="文本框 18">
            <a:extLst>
              <a:ext uri="{FF2B5EF4-FFF2-40B4-BE49-F238E27FC236}">
                <a16:creationId xmlns:a16="http://schemas.microsoft.com/office/drawing/2014/main" id="{80A6B947-129B-4BBC-909F-8CF338B05212}"/>
              </a:ext>
            </a:extLst>
          </p:cNvPr>
          <p:cNvSpPr txBox="1"/>
          <p:nvPr/>
        </p:nvSpPr>
        <p:spPr>
          <a:xfrm>
            <a:off x="5701305" y="1812074"/>
            <a:ext cx="2165075" cy="1477328"/>
          </a:xfrm>
          <a:prstGeom prst="rect">
            <a:avLst/>
          </a:prstGeom>
          <a:noFill/>
        </p:spPr>
        <p:txBody>
          <a:bodyPr wrap="square" rtlCol="0">
            <a:spAutoFit/>
          </a:bodyPr>
          <a:lstStyle/>
          <a:p>
            <a:r>
              <a:rPr lang="en-US" altLang="zh-CN" dirty="0"/>
              <a:t>NumberOfTime60-89DaysPastDueNotWorse</a:t>
            </a:r>
            <a:r>
              <a:rPr lang="zh-CN" altLang="en-US" dirty="0"/>
              <a:t>与</a:t>
            </a:r>
            <a:r>
              <a:rPr lang="en-US" altLang="zh-CN" dirty="0"/>
              <a:t>NumberOfTimes90DaysLate </a:t>
            </a:r>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3" y="0"/>
            <a:ext cx="12190593" cy="6858000"/>
          </a:xfrm>
          <a:prstGeom prst="rect">
            <a:avLst/>
          </a:prstGeom>
        </p:spPr>
      </p:pic>
      <p:sp>
        <p:nvSpPr>
          <p:cNvPr id="4" name="矩形 3"/>
          <p:cNvSpPr/>
          <p:nvPr/>
        </p:nvSpPr>
        <p:spPr>
          <a:xfrm>
            <a:off x="635" y="0"/>
            <a:ext cx="12192000" cy="6858000"/>
          </a:xfrm>
          <a:prstGeom prst="rect">
            <a:avLst/>
          </a:prstGeom>
          <a:gradFill>
            <a:gsLst>
              <a:gs pos="0">
                <a:schemeClr val="tx1">
                  <a:lumMod val="95000"/>
                  <a:lumOff val="5000"/>
                </a:schemeClr>
              </a:gs>
              <a:gs pos="100000">
                <a:schemeClr val="tx1">
                  <a:lumMod val="95000"/>
                  <a:lumOff val="5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7" name="文本框 6"/>
          <p:cNvSpPr txBox="1"/>
          <p:nvPr/>
        </p:nvSpPr>
        <p:spPr>
          <a:xfrm>
            <a:off x="1931035" y="2415540"/>
            <a:ext cx="8992870" cy="398780"/>
          </a:xfrm>
          <a:prstGeom prst="rect">
            <a:avLst/>
          </a:prstGeom>
          <a:noFill/>
        </p:spPr>
        <p:txBody>
          <a:bodyPr wrap="square" rtlCol="0">
            <a:spAutoFit/>
          </a:bodyPr>
          <a:lstStyle/>
          <a:p>
            <a:r>
              <a:rPr lang="en-US" sz="2000">
                <a:solidFill>
                  <a:schemeClr val="bg1"/>
                </a:solidFill>
              </a:rPr>
              <a:t>    </a:t>
            </a:r>
            <a:endParaRPr sz="2000">
              <a:solidFill>
                <a:schemeClr val="bg1"/>
              </a:solidFill>
            </a:endParaRPr>
          </a:p>
        </p:txBody>
      </p:sp>
      <p:sp>
        <p:nvSpPr>
          <p:cNvPr id="8" name="文本框 7"/>
          <p:cNvSpPr txBox="1"/>
          <p:nvPr/>
        </p:nvSpPr>
        <p:spPr>
          <a:xfrm>
            <a:off x="4191000" y="817245"/>
            <a:ext cx="3619500" cy="460375"/>
          </a:xfrm>
          <a:prstGeom prst="rect">
            <a:avLst/>
          </a:prstGeom>
          <a:noFill/>
        </p:spPr>
        <p:txBody>
          <a:bodyPr wrap="square" rtlCol="0">
            <a:spAutoFit/>
          </a:bodyPr>
          <a:lstStyle/>
          <a:p>
            <a:pPr marL="0" marR="0" lvl="0" indent="0" algn="l" defTabSz="914400" rtl="0" fontAlgn="auto">
              <a:lnSpc>
                <a:spcPct val="100000"/>
              </a:lnSpc>
              <a:spcBef>
                <a:spcPts val="0"/>
              </a:spcBef>
              <a:spcAft>
                <a:spcPts val="0"/>
              </a:spcAft>
              <a:buClrTx/>
              <a:buSzTx/>
              <a:buFontTx/>
              <a:buNone/>
              <a:defRPr/>
            </a:pPr>
            <a:r>
              <a:rPr lang="en-US" altLang="zh-CN" sz="2400" b="1" i="1" noProof="0" dirty="0">
                <a:ln>
                  <a:noFill/>
                </a:ln>
                <a:solidFill>
                  <a:prstClr val="white"/>
                </a:solidFill>
                <a:effectLst/>
                <a:uLnTx/>
                <a:uFillTx/>
                <a:latin typeface="微软雅黑" panose="020B0503020204020204" pitchFamily="34" charset="-122"/>
                <a:ea typeface="微软雅黑" panose="020B0503020204020204" pitchFamily="34" charset="-122"/>
                <a:sym typeface="+mn-ea"/>
              </a:rPr>
              <a:t>         </a:t>
            </a:r>
            <a:r>
              <a:rPr sz="2400" b="1" i="1" noProof="0" dirty="0">
                <a:ln>
                  <a:noFill/>
                </a:ln>
                <a:solidFill>
                  <a:prstClr val="white"/>
                </a:solidFill>
                <a:effectLst/>
                <a:uLnTx/>
                <a:uFillTx/>
                <a:latin typeface="微软雅黑" panose="020B0503020204020204" pitchFamily="34" charset="-122"/>
                <a:ea typeface="微软雅黑" panose="020B0503020204020204" pitchFamily="34" charset="-122"/>
                <a:sym typeface="+mn-ea"/>
              </a:rPr>
              <a:t>WOE 编码</a:t>
            </a:r>
          </a:p>
        </p:txBody>
      </p:sp>
      <p:sp>
        <p:nvSpPr>
          <p:cNvPr id="2" name="文本框 1"/>
          <p:cNvSpPr txBox="1"/>
          <p:nvPr/>
        </p:nvSpPr>
        <p:spPr>
          <a:xfrm>
            <a:off x="3432175" y="2415540"/>
            <a:ext cx="5137150" cy="922020"/>
          </a:xfrm>
          <a:prstGeom prst="rect">
            <a:avLst/>
          </a:prstGeom>
          <a:noFill/>
        </p:spPr>
        <p:txBody>
          <a:bodyPr wrap="square" rtlCol="0">
            <a:spAutoFit/>
          </a:bodyPr>
          <a:lstStyle/>
          <a:p>
            <a:r>
              <a:rPr lang="en-US" altLang="zh-CN">
                <a:solidFill>
                  <a:schemeClr val="bg1"/>
                </a:solidFill>
              </a:rPr>
              <a:t>       </a:t>
            </a:r>
            <a:r>
              <a:rPr lang="zh-CN" altLang="en-US">
                <a:solidFill>
                  <a:schemeClr val="bg1"/>
                </a:solidFill>
              </a:rPr>
              <a:t>使用</a:t>
            </a:r>
            <a:r>
              <a:rPr lang="en-US" altLang="zh-CN">
                <a:solidFill>
                  <a:schemeClr val="bg1"/>
                </a:solidFill>
              </a:rPr>
              <a:t>WOE</a:t>
            </a:r>
            <a:r>
              <a:rPr lang="zh-CN" altLang="en-US">
                <a:solidFill>
                  <a:schemeClr val="bg1"/>
                </a:solidFill>
              </a:rPr>
              <a:t>编码方式，用</a:t>
            </a:r>
            <a:r>
              <a:rPr lang="zh-CN" altLang="en-US">
                <a:solidFill>
                  <a:schemeClr val="bg1"/>
                </a:solidFill>
                <a:sym typeface="+mn-ea"/>
              </a:rPr>
              <a:t>预测类别的集中度的属性</a:t>
            </a:r>
            <a:r>
              <a:rPr lang="zh-CN" altLang="en-US">
                <a:solidFill>
                  <a:schemeClr val="bg1"/>
                </a:solidFill>
              </a:rPr>
              <a:t>将分箱后所划分的区间进行编码，实现分箱后每箱都有好坏样本。</a:t>
            </a:r>
          </a:p>
        </p:txBody>
      </p:sp>
      <p:pic>
        <p:nvPicPr>
          <p:cNvPr id="3" name="图片 2">
            <a:extLst>
              <a:ext uri="{FF2B5EF4-FFF2-40B4-BE49-F238E27FC236}">
                <a16:creationId xmlns:a16="http://schemas.microsoft.com/office/drawing/2014/main" id="{3E7A928F-5C20-41A7-993B-6AF423E5050E}"/>
              </a:ext>
            </a:extLst>
          </p:cNvPr>
          <p:cNvPicPr>
            <a:picLocks noChangeAspect="1"/>
          </p:cNvPicPr>
          <p:nvPr/>
        </p:nvPicPr>
        <p:blipFill>
          <a:blip r:embed="rId3"/>
          <a:stretch>
            <a:fillRect/>
          </a:stretch>
        </p:blipFill>
        <p:spPr>
          <a:xfrm>
            <a:off x="3728357" y="3520441"/>
            <a:ext cx="4544786" cy="2994031"/>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3" y="0"/>
            <a:ext cx="12190593" cy="6858000"/>
          </a:xfrm>
          <a:prstGeom prst="rect">
            <a:avLst/>
          </a:prstGeom>
        </p:spPr>
      </p:pic>
      <p:sp>
        <p:nvSpPr>
          <p:cNvPr id="6" name="矩形 5"/>
          <p:cNvSpPr/>
          <p:nvPr/>
        </p:nvSpPr>
        <p:spPr>
          <a:xfrm>
            <a:off x="-635" y="0"/>
            <a:ext cx="12192000" cy="6858000"/>
          </a:xfrm>
          <a:prstGeom prst="rect">
            <a:avLst/>
          </a:prstGeom>
          <a:gradFill>
            <a:gsLst>
              <a:gs pos="0">
                <a:schemeClr val="tx1">
                  <a:lumMod val="95000"/>
                  <a:lumOff val="5000"/>
                </a:schemeClr>
              </a:gs>
              <a:gs pos="100000">
                <a:schemeClr val="tx1">
                  <a:lumMod val="95000"/>
                  <a:lumOff val="5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等线" panose="02010600030101010101" charset="-122"/>
              <a:ea typeface="等线" panose="02010600030101010101" charset="-122"/>
              <a:cs typeface="+mn-cs"/>
            </a:endParaRPr>
          </a:p>
        </p:txBody>
      </p:sp>
      <p:sp>
        <p:nvSpPr>
          <p:cNvPr id="4" name="圆角矩形 3"/>
          <p:cNvSpPr/>
          <p:nvPr/>
        </p:nvSpPr>
        <p:spPr>
          <a:xfrm>
            <a:off x="437515" y="351790"/>
            <a:ext cx="11028045" cy="6124575"/>
          </a:xfrm>
          <a:prstGeom prst="roundRect">
            <a:avLst/>
          </a:prstGeom>
          <a:effectLst>
            <a:glow rad="596900">
              <a:srgbClr val="30BCF7">
                <a:alpha val="40000"/>
              </a:srgbClr>
            </a:glow>
            <a:reflection stA="0" endPos="650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圆角矩形 6"/>
          <p:cNvSpPr/>
          <p:nvPr/>
        </p:nvSpPr>
        <p:spPr>
          <a:xfrm>
            <a:off x="811530" y="863600"/>
            <a:ext cx="10292715" cy="5191125"/>
          </a:xfrm>
          <a:prstGeom prst="roundRect">
            <a:avLst/>
          </a:prstGeom>
          <a:effectLst>
            <a:glow rad="76200">
              <a:schemeClr val="accent5">
                <a:satMod val="175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pic>
        <p:nvPicPr>
          <p:cNvPr id="2" name="图片 1" descr="1 10个特征分布"/>
          <p:cNvPicPr>
            <a:picLocks noChangeAspect="1"/>
          </p:cNvPicPr>
          <p:nvPr/>
        </p:nvPicPr>
        <p:blipFill>
          <a:blip r:embed="rId3"/>
          <a:stretch>
            <a:fillRect/>
          </a:stretch>
        </p:blipFill>
        <p:spPr>
          <a:xfrm>
            <a:off x="1624965" y="802640"/>
            <a:ext cx="8216900" cy="5359400"/>
          </a:xfrm>
          <a:prstGeom prst="rect">
            <a:avLst/>
          </a:prstGeom>
        </p:spPr>
      </p:pic>
      <p:sp>
        <p:nvSpPr>
          <p:cNvPr id="8" name="文本框 7"/>
          <p:cNvSpPr txBox="1"/>
          <p:nvPr/>
        </p:nvSpPr>
        <p:spPr>
          <a:xfrm>
            <a:off x="5059680" y="5337810"/>
            <a:ext cx="4782185" cy="460375"/>
          </a:xfrm>
          <a:prstGeom prst="rect">
            <a:avLst/>
          </a:prstGeom>
          <a:noFill/>
        </p:spPr>
        <p:txBody>
          <a:bodyPr wrap="square" rtlCol="0">
            <a:spAutoFit/>
          </a:bodyPr>
          <a:lstStyle/>
          <a:p>
            <a:r>
              <a:rPr lang="zh-CN" altLang="en-US" sz="2400"/>
              <a:t>十个特征的</a:t>
            </a:r>
            <a:r>
              <a:rPr lang="en-US" altLang="zh-CN" sz="2400"/>
              <a:t>WOE</a:t>
            </a:r>
            <a:r>
              <a:rPr lang="zh-CN" altLang="en-US" sz="2400"/>
              <a:t>映射分布分布</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3" y="0"/>
            <a:ext cx="12190593" cy="6858000"/>
          </a:xfrm>
          <a:prstGeom prst="rect">
            <a:avLst/>
          </a:prstGeom>
        </p:spPr>
      </p:pic>
      <p:sp>
        <p:nvSpPr>
          <p:cNvPr id="6" name="矩形 5"/>
          <p:cNvSpPr/>
          <p:nvPr/>
        </p:nvSpPr>
        <p:spPr>
          <a:xfrm>
            <a:off x="0" y="0"/>
            <a:ext cx="12192000" cy="6858000"/>
          </a:xfrm>
          <a:prstGeom prst="rect">
            <a:avLst/>
          </a:prstGeom>
          <a:gradFill>
            <a:gsLst>
              <a:gs pos="0">
                <a:schemeClr val="tx1">
                  <a:lumMod val="95000"/>
                  <a:lumOff val="5000"/>
                </a:schemeClr>
              </a:gs>
              <a:gs pos="31000">
                <a:schemeClr val="tx1">
                  <a:lumMod val="95000"/>
                  <a:lumOff val="5000"/>
                  <a:alpha val="94000"/>
                </a:schemeClr>
              </a:gs>
              <a:gs pos="64000">
                <a:schemeClr val="tx1">
                  <a:lumMod val="95000"/>
                  <a:lumOff val="5000"/>
                  <a:alpha val="98000"/>
                </a:schemeClr>
              </a:gs>
              <a:gs pos="100000">
                <a:schemeClr val="tx1">
                  <a:lumMod val="95000"/>
                  <a:lumOff val="5000"/>
                  <a:alpha val="5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3" name="矩形 2"/>
          <p:cNvSpPr>
            <a:spLocks noChangeAspect="1"/>
          </p:cNvSpPr>
          <p:nvPr/>
        </p:nvSpPr>
        <p:spPr>
          <a:xfrm>
            <a:off x="5068887" y="0"/>
            <a:ext cx="7123113" cy="6866962"/>
          </a:xfrm>
          <a:prstGeom prst="rect">
            <a:avLst/>
          </a:prstGeom>
          <a:blipFill dpi="0" rotWithShape="1">
            <a:blip r:embed="rId3"/>
            <a:srcRect/>
            <a:stretch>
              <a:fillRect l="-44606"/>
            </a:stretch>
          </a:blipFill>
          <a:ln w="12700" cap="flat" cmpd="sng" algn="ctr">
            <a:noFill/>
            <a:prstDash val="solid"/>
            <a:miter lim="800000"/>
          </a:ln>
          <a:effectLst/>
          <a:extLst>
            <a:ext uri="{91240B29-F687-4F45-9708-019B960494DF}">
              <a14:hiddenLine xmlns:a14="http://schemas.microsoft.com/office/drawing/2010/main" w="12700">
                <a:solidFill>
                  <a:schemeClr val="dk1"/>
                </a:solidFill>
                <a:prstDash val="solid"/>
                <a:miter lim="800000"/>
                <a:headEnd/>
                <a:tailEnd/>
              </a14:hiddenLine>
            </a:ext>
          </a:extLst>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1" name="Rectangle 5"/>
          <p:cNvSpPr/>
          <p:nvPr/>
        </p:nvSpPr>
        <p:spPr>
          <a:xfrm>
            <a:off x="5068254" y="0"/>
            <a:ext cx="7123112" cy="6858000"/>
          </a:xfrm>
          <a:prstGeom prst="rect">
            <a:avLst/>
          </a:prstGeom>
          <a:solidFill>
            <a:srgbClr val="0D2B54">
              <a:alpha val="7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 name="Rectangle 4"/>
          <p:cNvSpPr/>
          <p:nvPr/>
        </p:nvSpPr>
        <p:spPr>
          <a:xfrm>
            <a:off x="1867437" y="1748835"/>
            <a:ext cx="3825025" cy="1886386"/>
          </a:xfrm>
          <a:prstGeom prst="rect">
            <a:avLst/>
          </a:prstGeom>
          <a:noFill/>
          <a:ln w="76200" cap="flat" cmpd="sng" algn="ctr">
            <a:solidFill>
              <a:srgbClr val="3A3EF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 name="Digital Experiences…"/>
          <p:cNvSpPr txBox="1"/>
          <p:nvPr/>
        </p:nvSpPr>
        <p:spPr>
          <a:xfrm>
            <a:off x="1175367" y="2820893"/>
            <a:ext cx="4240395" cy="430530"/>
          </a:xfrm>
          <a:prstGeom prst="rect">
            <a:avLst/>
          </a:prstGeom>
          <a:ln w="12700">
            <a:miter lim="400000"/>
          </a:ln>
        </p:spPr>
        <p:txBody>
          <a:bodyPr wrap="square" lIns="0" tIns="0" rIns="0" bIns="0" anchor="b">
            <a:spAutoFit/>
          </a:bodyPr>
          <a:lstStyle/>
          <a:p>
            <a:pPr algn="r">
              <a:defRPr sz="4800" b="0">
                <a:solidFill>
                  <a:srgbClr val="30353E"/>
                </a:solidFill>
                <a:latin typeface="Roboto Bold"/>
                <a:ea typeface="Roboto Bold"/>
                <a:cs typeface="Roboto Bold"/>
                <a:sym typeface="Roboto Bold"/>
              </a:defRPr>
            </a:pPr>
            <a:r>
              <a:rPr lang="zh-CN" altLang="id-ID" sz="2800" b="1" dirty="0">
                <a:solidFill>
                  <a:prstClr val="white"/>
                </a:solidFill>
                <a:latin typeface="Montserrat" panose="02000505000000020004" pitchFamily="50" charset="0"/>
                <a:ea typeface="Lato" panose="020F0502020204030203" pitchFamily="34" charset="0"/>
                <a:cs typeface="Lato" panose="020F0502020204030203" pitchFamily="34" charset="0"/>
                <a:sym typeface="Roboto Bold"/>
              </a:rPr>
              <a:t>模型建立</a:t>
            </a:r>
          </a:p>
        </p:txBody>
      </p:sp>
      <p:sp>
        <p:nvSpPr>
          <p:cNvPr id="14" name="Shape 705"/>
          <p:cNvSpPr/>
          <p:nvPr/>
        </p:nvSpPr>
        <p:spPr>
          <a:xfrm>
            <a:off x="6564165" y="1781949"/>
            <a:ext cx="823143" cy="823143"/>
          </a:xfrm>
          <a:prstGeom prst="ellipse">
            <a:avLst/>
          </a:prstGeom>
          <a:solidFill>
            <a:sysClr val="window" lastClr="FFFFFF"/>
          </a:solidFill>
          <a:ln w="12700">
            <a:miter lim="400000"/>
          </a:ln>
        </p:spPr>
        <p:txBody>
          <a:bodyPr lIns="22860" rIns="22860" anchor="ctr"/>
          <a:lstStyle/>
          <a:p>
            <a:pPr marL="0" marR="0" lvl="0" indent="0" defTabSz="914400" eaLnBrk="1" fontAlgn="auto" latinLnBrk="0" hangingPunct="1">
              <a:lnSpc>
                <a:spcPct val="100000"/>
              </a:lnSpc>
              <a:spcBef>
                <a:spcPts val="0"/>
              </a:spcBef>
              <a:spcAft>
                <a:spcPts val="0"/>
              </a:spcAft>
              <a:buClrTx/>
              <a:buSzTx/>
              <a:buFontTx/>
              <a:buNone/>
              <a:defRPr/>
            </a:pPr>
            <a:endParaRPr kumimoji="0" sz="1800" b="0" i="0" u="none" strike="noStrike" kern="0" cap="none" spc="0" normalizeH="0" baseline="0" noProof="0">
              <a:ln>
                <a:noFill/>
              </a:ln>
              <a:solidFill>
                <a:prstClr val="black"/>
              </a:solidFill>
              <a:effectLst/>
              <a:uLnTx/>
              <a:uFillTx/>
              <a:latin typeface="Lato" panose="020F0502020204030203" pitchFamily="34" charset="0"/>
              <a:ea typeface="Lato" panose="020F0502020204030203" pitchFamily="34" charset="0"/>
              <a:cs typeface="Lato" panose="020F0502020204030203" pitchFamily="34" charset="0"/>
            </a:endParaRPr>
          </a:p>
        </p:txBody>
      </p:sp>
      <p:sp>
        <p:nvSpPr>
          <p:cNvPr id="15" name="Shape 706"/>
          <p:cNvSpPr/>
          <p:nvPr/>
        </p:nvSpPr>
        <p:spPr>
          <a:xfrm>
            <a:off x="6564165" y="3083986"/>
            <a:ext cx="823143" cy="823143"/>
          </a:xfrm>
          <a:prstGeom prst="ellipse">
            <a:avLst/>
          </a:prstGeom>
          <a:solidFill>
            <a:sysClr val="window" lastClr="FFFFFF"/>
          </a:solidFill>
          <a:ln w="12700">
            <a:miter lim="400000"/>
          </a:ln>
        </p:spPr>
        <p:txBody>
          <a:bodyPr lIns="22860" rIns="22860" anchor="ctr"/>
          <a:lstStyle/>
          <a:p>
            <a:pPr marL="0" marR="0" lvl="0" indent="0" defTabSz="914400" eaLnBrk="1" fontAlgn="auto" latinLnBrk="0" hangingPunct="1">
              <a:lnSpc>
                <a:spcPct val="100000"/>
              </a:lnSpc>
              <a:spcBef>
                <a:spcPts val="0"/>
              </a:spcBef>
              <a:spcAft>
                <a:spcPts val="0"/>
              </a:spcAft>
              <a:buClrTx/>
              <a:buSzTx/>
              <a:buFontTx/>
              <a:buNone/>
              <a:defRPr/>
            </a:pPr>
            <a:endParaRPr kumimoji="0" sz="1800" b="0" i="0" u="none" strike="noStrike" kern="0" cap="none" spc="0" normalizeH="0" baseline="0" noProof="0">
              <a:ln>
                <a:noFill/>
              </a:ln>
              <a:solidFill>
                <a:prstClr val="black"/>
              </a:solidFill>
              <a:effectLst/>
              <a:uLnTx/>
              <a:uFillTx/>
              <a:latin typeface="Lato" panose="020F0502020204030203" pitchFamily="34" charset="0"/>
              <a:ea typeface="Lato" panose="020F0502020204030203" pitchFamily="34" charset="0"/>
              <a:cs typeface="Lato" panose="020F0502020204030203" pitchFamily="34" charset="0"/>
            </a:endParaRPr>
          </a:p>
        </p:txBody>
      </p:sp>
      <p:sp>
        <p:nvSpPr>
          <p:cNvPr id="16" name="Shape 707"/>
          <p:cNvSpPr/>
          <p:nvPr/>
        </p:nvSpPr>
        <p:spPr>
          <a:xfrm>
            <a:off x="6564165" y="4374199"/>
            <a:ext cx="823143" cy="823143"/>
          </a:xfrm>
          <a:prstGeom prst="ellipse">
            <a:avLst/>
          </a:prstGeom>
          <a:solidFill>
            <a:sysClr val="window" lastClr="FFFFFF"/>
          </a:solidFill>
          <a:ln w="12700">
            <a:miter lim="400000"/>
          </a:ln>
        </p:spPr>
        <p:txBody>
          <a:bodyPr lIns="22860" rIns="22860" anchor="ctr"/>
          <a:lstStyle/>
          <a:p>
            <a:pPr marL="0" marR="0" lvl="0" indent="0" defTabSz="914400" eaLnBrk="1" fontAlgn="auto" latinLnBrk="0" hangingPunct="1">
              <a:lnSpc>
                <a:spcPct val="100000"/>
              </a:lnSpc>
              <a:spcBef>
                <a:spcPts val="0"/>
              </a:spcBef>
              <a:spcAft>
                <a:spcPts val="0"/>
              </a:spcAft>
              <a:buClrTx/>
              <a:buSzTx/>
              <a:buFontTx/>
              <a:buNone/>
              <a:defRPr/>
            </a:pPr>
            <a:endParaRPr kumimoji="0" sz="1800" b="0" i="0" u="none" strike="noStrike" kern="0" cap="none" spc="0" normalizeH="0" baseline="0" noProof="0">
              <a:ln>
                <a:noFill/>
              </a:ln>
              <a:solidFill>
                <a:prstClr val="black"/>
              </a:solidFill>
              <a:effectLst/>
              <a:uLnTx/>
              <a:uFillTx/>
              <a:latin typeface="Lato" panose="020F0502020204030203" pitchFamily="34" charset="0"/>
              <a:ea typeface="Lato" panose="020F0502020204030203" pitchFamily="34" charset="0"/>
              <a:cs typeface="Lato" panose="020F0502020204030203" pitchFamily="34" charset="0"/>
            </a:endParaRPr>
          </a:p>
        </p:txBody>
      </p:sp>
      <p:sp>
        <p:nvSpPr>
          <p:cNvPr id="17" name="Shape 196"/>
          <p:cNvSpPr/>
          <p:nvPr/>
        </p:nvSpPr>
        <p:spPr>
          <a:xfrm>
            <a:off x="7780020" y="1311910"/>
            <a:ext cx="2587625" cy="469900"/>
          </a:xfrm>
          <a:prstGeom prst="rect">
            <a:avLst/>
          </a:prstGeom>
          <a:ln w="12700">
            <a:miter lim="400000"/>
          </a:ln>
        </p:spPr>
        <p:txBody>
          <a:bodyPr lIns="25400" tIns="25400" rIns="25400" bIns="25400" anchor="ctr"/>
          <a:lstStyle>
            <a:lvl1pPr algn="l">
              <a:lnSpc>
                <a:spcPct val="120000"/>
              </a:lnSpc>
              <a:defRPr sz="3500" cap="none">
                <a:solidFill>
                  <a:srgbClr val="FFFFFF"/>
                </a:solidFill>
                <a:latin typeface="Montserrat" panose="02000505000000020004"/>
                <a:ea typeface="Montserrat" panose="02000505000000020004"/>
                <a:cs typeface="Montserrat" panose="02000505000000020004"/>
                <a:sym typeface="Montserrat" panose="02000505000000020004"/>
              </a:defRPr>
            </a:lvl1pPr>
          </a:lstStyle>
          <a:p>
            <a:r>
              <a:rPr lang="zh-CN" sz="1600" b="1" dirty="0">
                <a:solidFill>
                  <a:prstClr val="white"/>
                </a:solidFill>
                <a:latin typeface="Lato" panose="020F0502020204030203" pitchFamily="34" charset="0"/>
                <a:ea typeface="Lato" panose="020F0502020204030203" pitchFamily="34" charset="0"/>
                <a:cs typeface="Lato" panose="020F0502020204030203" pitchFamily="34" charset="0"/>
              </a:rPr>
              <a:t>信用分与评分卡的建立</a:t>
            </a:r>
          </a:p>
        </p:txBody>
      </p:sp>
      <p:sp>
        <p:nvSpPr>
          <p:cNvPr id="21" name="Shape 196"/>
          <p:cNvSpPr/>
          <p:nvPr/>
        </p:nvSpPr>
        <p:spPr>
          <a:xfrm>
            <a:off x="7780066" y="2605007"/>
            <a:ext cx="2285884" cy="305021"/>
          </a:xfrm>
          <a:prstGeom prst="rect">
            <a:avLst/>
          </a:prstGeom>
          <a:ln w="12700">
            <a:miter lim="400000"/>
          </a:ln>
        </p:spPr>
        <p:txBody>
          <a:bodyPr lIns="25400" tIns="25400" rIns="25400" bIns="25400" anchor="ctr"/>
          <a:lstStyle>
            <a:lvl1pPr algn="l">
              <a:lnSpc>
                <a:spcPct val="120000"/>
              </a:lnSpc>
              <a:defRPr sz="3500" cap="none">
                <a:solidFill>
                  <a:srgbClr val="FFFFFF"/>
                </a:solidFill>
                <a:latin typeface="Montserrat" panose="02000505000000020004"/>
                <a:ea typeface="Montserrat" panose="02000505000000020004"/>
                <a:cs typeface="Montserrat" panose="02000505000000020004"/>
                <a:sym typeface="Montserrat" panose="02000505000000020004"/>
              </a:defRPr>
            </a:lvl1pPr>
          </a:lstStyle>
          <a:p>
            <a:r>
              <a:rPr lang="zh-CN" altLang="id-ID" sz="1600" b="1" dirty="0">
                <a:solidFill>
                  <a:prstClr val="white"/>
                </a:solidFill>
                <a:latin typeface="Lato" panose="020F0502020204030203" pitchFamily="34" charset="0"/>
                <a:ea typeface="Lato" panose="020F0502020204030203" pitchFamily="34" charset="0"/>
                <a:cs typeface="Lato" panose="020F0502020204030203" pitchFamily="34" charset="0"/>
              </a:rPr>
              <a:t>分类模型的选择</a:t>
            </a:r>
          </a:p>
        </p:txBody>
      </p:sp>
      <p:sp>
        <p:nvSpPr>
          <p:cNvPr id="23" name="Shape 2755"/>
          <p:cNvSpPr/>
          <p:nvPr/>
        </p:nvSpPr>
        <p:spPr>
          <a:xfrm>
            <a:off x="6861465" y="2053856"/>
            <a:ext cx="228541" cy="279328"/>
          </a:xfrm>
          <a:custGeom>
            <a:avLst/>
            <a:gdLst/>
            <a:ahLst/>
            <a:cxnLst>
              <a:cxn ang="0">
                <a:pos x="wd2" y="hd2"/>
              </a:cxn>
              <a:cxn ang="5400000">
                <a:pos x="wd2" y="hd2"/>
              </a:cxn>
              <a:cxn ang="10800000">
                <a:pos x="wd2" y="hd2"/>
              </a:cxn>
              <a:cxn ang="16200000">
                <a:pos x="wd2" y="hd2"/>
              </a:cxn>
            </a:cxnLst>
            <a:rect l="0" t="0" r="r" b="b"/>
            <a:pathLst>
              <a:path w="21600" h="21600" extrusionOk="0">
                <a:moveTo>
                  <a:pt x="20400" y="4909"/>
                </a:moveTo>
                <a:lnTo>
                  <a:pt x="19200" y="4909"/>
                </a:lnTo>
                <a:lnTo>
                  <a:pt x="19200" y="2945"/>
                </a:lnTo>
                <a:cubicBezTo>
                  <a:pt x="19200" y="2674"/>
                  <a:pt x="18932" y="2455"/>
                  <a:pt x="18600" y="2455"/>
                </a:cubicBezTo>
                <a:cubicBezTo>
                  <a:pt x="18268" y="2455"/>
                  <a:pt x="18000" y="2674"/>
                  <a:pt x="18000" y="2945"/>
                </a:cubicBezTo>
                <a:lnTo>
                  <a:pt x="18000" y="4909"/>
                </a:lnTo>
                <a:lnTo>
                  <a:pt x="16800" y="4909"/>
                </a:lnTo>
                <a:lnTo>
                  <a:pt x="16800" y="2945"/>
                </a:lnTo>
                <a:cubicBezTo>
                  <a:pt x="16800" y="2674"/>
                  <a:pt x="16532" y="2455"/>
                  <a:pt x="16200" y="2455"/>
                </a:cubicBezTo>
                <a:cubicBezTo>
                  <a:pt x="15868" y="2455"/>
                  <a:pt x="15600" y="2674"/>
                  <a:pt x="15600" y="2945"/>
                </a:cubicBezTo>
                <a:lnTo>
                  <a:pt x="15600" y="4909"/>
                </a:lnTo>
                <a:lnTo>
                  <a:pt x="14400" y="4909"/>
                </a:lnTo>
                <a:lnTo>
                  <a:pt x="14400" y="2455"/>
                </a:lnTo>
                <a:cubicBezTo>
                  <a:pt x="14400" y="2183"/>
                  <a:pt x="14132" y="1964"/>
                  <a:pt x="13800" y="1964"/>
                </a:cubicBezTo>
                <a:cubicBezTo>
                  <a:pt x="13468" y="1964"/>
                  <a:pt x="13200" y="2183"/>
                  <a:pt x="13200" y="2455"/>
                </a:cubicBezTo>
                <a:lnTo>
                  <a:pt x="13200" y="4909"/>
                </a:lnTo>
                <a:lnTo>
                  <a:pt x="12000" y="4909"/>
                </a:lnTo>
                <a:lnTo>
                  <a:pt x="12000" y="2945"/>
                </a:lnTo>
                <a:cubicBezTo>
                  <a:pt x="12000" y="2674"/>
                  <a:pt x="11732" y="2455"/>
                  <a:pt x="11400" y="2455"/>
                </a:cubicBezTo>
                <a:cubicBezTo>
                  <a:pt x="11068" y="2455"/>
                  <a:pt x="10800" y="2674"/>
                  <a:pt x="10800" y="2945"/>
                </a:cubicBezTo>
                <a:lnTo>
                  <a:pt x="10800" y="4909"/>
                </a:lnTo>
                <a:lnTo>
                  <a:pt x="9600" y="4909"/>
                </a:lnTo>
                <a:lnTo>
                  <a:pt x="9600" y="2455"/>
                </a:lnTo>
                <a:cubicBezTo>
                  <a:pt x="9600" y="2183"/>
                  <a:pt x="9332" y="1964"/>
                  <a:pt x="9000" y="1964"/>
                </a:cubicBezTo>
                <a:cubicBezTo>
                  <a:pt x="8668" y="1964"/>
                  <a:pt x="8400" y="2183"/>
                  <a:pt x="8400" y="2455"/>
                </a:cubicBezTo>
                <a:lnTo>
                  <a:pt x="8400" y="4909"/>
                </a:lnTo>
                <a:lnTo>
                  <a:pt x="6000" y="4909"/>
                </a:lnTo>
                <a:lnTo>
                  <a:pt x="6000" y="2945"/>
                </a:lnTo>
                <a:cubicBezTo>
                  <a:pt x="6000" y="2674"/>
                  <a:pt x="5732" y="2455"/>
                  <a:pt x="5400" y="2455"/>
                </a:cubicBezTo>
                <a:cubicBezTo>
                  <a:pt x="5068" y="2455"/>
                  <a:pt x="4800" y="2674"/>
                  <a:pt x="4800" y="2945"/>
                </a:cubicBezTo>
                <a:lnTo>
                  <a:pt x="4800" y="4909"/>
                </a:lnTo>
                <a:lnTo>
                  <a:pt x="3600" y="4909"/>
                </a:lnTo>
                <a:lnTo>
                  <a:pt x="3600" y="2455"/>
                </a:lnTo>
                <a:cubicBezTo>
                  <a:pt x="3600" y="2183"/>
                  <a:pt x="3332" y="1964"/>
                  <a:pt x="3000" y="1964"/>
                </a:cubicBezTo>
                <a:cubicBezTo>
                  <a:pt x="2668" y="1964"/>
                  <a:pt x="2400" y="2183"/>
                  <a:pt x="2400" y="2455"/>
                </a:cubicBezTo>
                <a:lnTo>
                  <a:pt x="2400" y="4909"/>
                </a:lnTo>
                <a:lnTo>
                  <a:pt x="1200" y="4909"/>
                </a:lnTo>
                <a:lnTo>
                  <a:pt x="1200" y="982"/>
                </a:lnTo>
                <a:lnTo>
                  <a:pt x="20400" y="982"/>
                </a:lnTo>
                <a:cubicBezTo>
                  <a:pt x="20400" y="982"/>
                  <a:pt x="20400" y="4909"/>
                  <a:pt x="20400" y="4909"/>
                </a:cubicBezTo>
                <a:close/>
                <a:moveTo>
                  <a:pt x="20400" y="10309"/>
                </a:moveTo>
                <a:lnTo>
                  <a:pt x="19200" y="10309"/>
                </a:lnTo>
                <a:lnTo>
                  <a:pt x="19200" y="7855"/>
                </a:lnTo>
                <a:cubicBezTo>
                  <a:pt x="19200" y="7583"/>
                  <a:pt x="18932" y="7364"/>
                  <a:pt x="18600" y="7364"/>
                </a:cubicBezTo>
                <a:cubicBezTo>
                  <a:pt x="18268" y="7364"/>
                  <a:pt x="18000" y="7583"/>
                  <a:pt x="18000" y="7855"/>
                </a:cubicBezTo>
                <a:lnTo>
                  <a:pt x="18000" y="10309"/>
                </a:lnTo>
                <a:lnTo>
                  <a:pt x="16800" y="10309"/>
                </a:lnTo>
                <a:lnTo>
                  <a:pt x="16800" y="7364"/>
                </a:lnTo>
                <a:cubicBezTo>
                  <a:pt x="16800" y="7092"/>
                  <a:pt x="16532" y="6873"/>
                  <a:pt x="16200" y="6873"/>
                </a:cubicBezTo>
                <a:cubicBezTo>
                  <a:pt x="15868" y="6873"/>
                  <a:pt x="15600" y="7092"/>
                  <a:pt x="15600" y="7364"/>
                </a:cubicBezTo>
                <a:lnTo>
                  <a:pt x="15600" y="10309"/>
                </a:lnTo>
                <a:lnTo>
                  <a:pt x="14400" y="10309"/>
                </a:lnTo>
                <a:lnTo>
                  <a:pt x="14400" y="7855"/>
                </a:lnTo>
                <a:cubicBezTo>
                  <a:pt x="14400" y="7583"/>
                  <a:pt x="14132" y="7364"/>
                  <a:pt x="13800" y="7364"/>
                </a:cubicBezTo>
                <a:cubicBezTo>
                  <a:pt x="13468" y="7364"/>
                  <a:pt x="13200" y="7583"/>
                  <a:pt x="13200" y="7855"/>
                </a:cubicBezTo>
                <a:lnTo>
                  <a:pt x="13200" y="10309"/>
                </a:lnTo>
                <a:lnTo>
                  <a:pt x="12000" y="10309"/>
                </a:lnTo>
                <a:lnTo>
                  <a:pt x="12000" y="7364"/>
                </a:lnTo>
                <a:cubicBezTo>
                  <a:pt x="12000" y="7092"/>
                  <a:pt x="11732" y="6873"/>
                  <a:pt x="11400" y="6873"/>
                </a:cubicBezTo>
                <a:cubicBezTo>
                  <a:pt x="11068" y="6873"/>
                  <a:pt x="10800" y="7092"/>
                  <a:pt x="10800" y="7364"/>
                </a:cubicBezTo>
                <a:lnTo>
                  <a:pt x="10800" y="10309"/>
                </a:lnTo>
                <a:lnTo>
                  <a:pt x="8400" y="10309"/>
                </a:lnTo>
                <a:lnTo>
                  <a:pt x="8400" y="7855"/>
                </a:lnTo>
                <a:cubicBezTo>
                  <a:pt x="8400" y="7583"/>
                  <a:pt x="8132" y="7364"/>
                  <a:pt x="7800" y="7364"/>
                </a:cubicBezTo>
                <a:cubicBezTo>
                  <a:pt x="7468" y="7364"/>
                  <a:pt x="7200" y="7583"/>
                  <a:pt x="7200" y="7855"/>
                </a:cubicBezTo>
                <a:lnTo>
                  <a:pt x="7200" y="10309"/>
                </a:lnTo>
                <a:lnTo>
                  <a:pt x="6000" y="10309"/>
                </a:lnTo>
                <a:lnTo>
                  <a:pt x="6000" y="7855"/>
                </a:lnTo>
                <a:cubicBezTo>
                  <a:pt x="6000" y="7583"/>
                  <a:pt x="5732" y="7364"/>
                  <a:pt x="5400" y="7364"/>
                </a:cubicBezTo>
                <a:cubicBezTo>
                  <a:pt x="5068" y="7364"/>
                  <a:pt x="4800" y="7583"/>
                  <a:pt x="4800" y="7855"/>
                </a:cubicBezTo>
                <a:lnTo>
                  <a:pt x="4800" y="10309"/>
                </a:lnTo>
                <a:lnTo>
                  <a:pt x="3600" y="10309"/>
                </a:lnTo>
                <a:lnTo>
                  <a:pt x="3600" y="7364"/>
                </a:lnTo>
                <a:cubicBezTo>
                  <a:pt x="3600" y="7092"/>
                  <a:pt x="3332" y="6873"/>
                  <a:pt x="3000" y="6873"/>
                </a:cubicBezTo>
                <a:cubicBezTo>
                  <a:pt x="2668" y="6873"/>
                  <a:pt x="2400" y="7092"/>
                  <a:pt x="2400" y="7364"/>
                </a:cubicBezTo>
                <a:lnTo>
                  <a:pt x="2400" y="10309"/>
                </a:lnTo>
                <a:lnTo>
                  <a:pt x="1200" y="10309"/>
                </a:lnTo>
                <a:lnTo>
                  <a:pt x="1200" y="5891"/>
                </a:lnTo>
                <a:lnTo>
                  <a:pt x="20400" y="5891"/>
                </a:lnTo>
                <a:cubicBezTo>
                  <a:pt x="20400" y="5891"/>
                  <a:pt x="20400" y="10309"/>
                  <a:pt x="20400" y="10309"/>
                </a:cubicBezTo>
                <a:close/>
                <a:moveTo>
                  <a:pt x="20400" y="15709"/>
                </a:moveTo>
                <a:lnTo>
                  <a:pt x="19200" y="15709"/>
                </a:lnTo>
                <a:lnTo>
                  <a:pt x="19200" y="13255"/>
                </a:lnTo>
                <a:cubicBezTo>
                  <a:pt x="19200" y="12983"/>
                  <a:pt x="18932" y="12764"/>
                  <a:pt x="18600" y="12764"/>
                </a:cubicBezTo>
                <a:cubicBezTo>
                  <a:pt x="18268" y="12764"/>
                  <a:pt x="18000" y="12983"/>
                  <a:pt x="18000" y="13255"/>
                </a:cubicBezTo>
                <a:lnTo>
                  <a:pt x="18000" y="15709"/>
                </a:lnTo>
                <a:lnTo>
                  <a:pt x="16800" y="15709"/>
                </a:lnTo>
                <a:lnTo>
                  <a:pt x="16800" y="13255"/>
                </a:lnTo>
                <a:cubicBezTo>
                  <a:pt x="16800" y="12983"/>
                  <a:pt x="16532" y="12764"/>
                  <a:pt x="16200" y="12764"/>
                </a:cubicBezTo>
                <a:cubicBezTo>
                  <a:pt x="15868" y="12764"/>
                  <a:pt x="15600" y="12983"/>
                  <a:pt x="15600" y="13255"/>
                </a:cubicBezTo>
                <a:lnTo>
                  <a:pt x="15600" y="15709"/>
                </a:lnTo>
                <a:lnTo>
                  <a:pt x="13200" y="15709"/>
                </a:lnTo>
                <a:lnTo>
                  <a:pt x="13200" y="13745"/>
                </a:lnTo>
                <a:cubicBezTo>
                  <a:pt x="13200" y="13474"/>
                  <a:pt x="12932" y="13255"/>
                  <a:pt x="12600" y="13255"/>
                </a:cubicBezTo>
                <a:cubicBezTo>
                  <a:pt x="12268" y="13255"/>
                  <a:pt x="12000" y="13474"/>
                  <a:pt x="12000" y="13745"/>
                </a:cubicBezTo>
                <a:lnTo>
                  <a:pt x="12000" y="15709"/>
                </a:lnTo>
                <a:lnTo>
                  <a:pt x="10800" y="15709"/>
                </a:lnTo>
                <a:lnTo>
                  <a:pt x="10800" y="13745"/>
                </a:lnTo>
                <a:cubicBezTo>
                  <a:pt x="10800" y="13474"/>
                  <a:pt x="10532" y="13255"/>
                  <a:pt x="10200" y="13255"/>
                </a:cubicBezTo>
                <a:cubicBezTo>
                  <a:pt x="9868" y="13255"/>
                  <a:pt x="9600" y="13474"/>
                  <a:pt x="9600" y="13745"/>
                </a:cubicBezTo>
                <a:lnTo>
                  <a:pt x="9600" y="15709"/>
                </a:lnTo>
                <a:lnTo>
                  <a:pt x="8400" y="15709"/>
                </a:lnTo>
                <a:lnTo>
                  <a:pt x="8400" y="13255"/>
                </a:lnTo>
                <a:cubicBezTo>
                  <a:pt x="8400" y="12983"/>
                  <a:pt x="8132" y="12764"/>
                  <a:pt x="7800" y="12764"/>
                </a:cubicBezTo>
                <a:cubicBezTo>
                  <a:pt x="7468" y="12764"/>
                  <a:pt x="7200" y="12983"/>
                  <a:pt x="7200" y="13255"/>
                </a:cubicBezTo>
                <a:lnTo>
                  <a:pt x="7200" y="15709"/>
                </a:lnTo>
                <a:lnTo>
                  <a:pt x="6000" y="15709"/>
                </a:lnTo>
                <a:lnTo>
                  <a:pt x="6000" y="13745"/>
                </a:lnTo>
                <a:cubicBezTo>
                  <a:pt x="6000" y="13474"/>
                  <a:pt x="5732" y="13255"/>
                  <a:pt x="5400" y="13255"/>
                </a:cubicBezTo>
                <a:cubicBezTo>
                  <a:pt x="5068" y="13255"/>
                  <a:pt x="4800" y="13474"/>
                  <a:pt x="4800" y="13745"/>
                </a:cubicBezTo>
                <a:lnTo>
                  <a:pt x="4800" y="15709"/>
                </a:lnTo>
                <a:lnTo>
                  <a:pt x="1200" y="15709"/>
                </a:lnTo>
                <a:lnTo>
                  <a:pt x="1200" y="11291"/>
                </a:lnTo>
                <a:lnTo>
                  <a:pt x="20400" y="11291"/>
                </a:lnTo>
                <a:cubicBezTo>
                  <a:pt x="20400" y="11291"/>
                  <a:pt x="20400" y="15709"/>
                  <a:pt x="20400" y="15709"/>
                </a:cubicBezTo>
                <a:close/>
                <a:moveTo>
                  <a:pt x="20400" y="20618"/>
                </a:moveTo>
                <a:lnTo>
                  <a:pt x="19200" y="20618"/>
                </a:lnTo>
                <a:lnTo>
                  <a:pt x="19200" y="18655"/>
                </a:lnTo>
                <a:cubicBezTo>
                  <a:pt x="19200" y="18383"/>
                  <a:pt x="18932" y="18164"/>
                  <a:pt x="18600" y="18164"/>
                </a:cubicBezTo>
                <a:cubicBezTo>
                  <a:pt x="18268" y="18164"/>
                  <a:pt x="18000" y="18383"/>
                  <a:pt x="18000" y="18655"/>
                </a:cubicBezTo>
                <a:lnTo>
                  <a:pt x="18000" y="20618"/>
                </a:lnTo>
                <a:lnTo>
                  <a:pt x="16800" y="20618"/>
                </a:lnTo>
                <a:lnTo>
                  <a:pt x="16800" y="18655"/>
                </a:lnTo>
                <a:cubicBezTo>
                  <a:pt x="16800" y="18383"/>
                  <a:pt x="16532" y="18164"/>
                  <a:pt x="16200" y="18164"/>
                </a:cubicBezTo>
                <a:cubicBezTo>
                  <a:pt x="15868" y="18164"/>
                  <a:pt x="15600" y="18383"/>
                  <a:pt x="15600" y="18655"/>
                </a:cubicBezTo>
                <a:lnTo>
                  <a:pt x="15600" y="20618"/>
                </a:lnTo>
                <a:lnTo>
                  <a:pt x="14400" y="20618"/>
                </a:lnTo>
                <a:lnTo>
                  <a:pt x="14400" y="18164"/>
                </a:lnTo>
                <a:cubicBezTo>
                  <a:pt x="14400" y="17892"/>
                  <a:pt x="14132" y="17673"/>
                  <a:pt x="13800" y="17673"/>
                </a:cubicBezTo>
                <a:cubicBezTo>
                  <a:pt x="13468" y="17673"/>
                  <a:pt x="13200" y="17892"/>
                  <a:pt x="13200" y="18164"/>
                </a:cubicBezTo>
                <a:lnTo>
                  <a:pt x="13200" y="20618"/>
                </a:lnTo>
                <a:lnTo>
                  <a:pt x="10800" y="20618"/>
                </a:lnTo>
                <a:lnTo>
                  <a:pt x="10800" y="18164"/>
                </a:lnTo>
                <a:cubicBezTo>
                  <a:pt x="10800" y="17892"/>
                  <a:pt x="10532" y="17673"/>
                  <a:pt x="10200" y="17673"/>
                </a:cubicBezTo>
                <a:cubicBezTo>
                  <a:pt x="9868" y="17673"/>
                  <a:pt x="9600" y="17892"/>
                  <a:pt x="9600" y="18164"/>
                </a:cubicBezTo>
                <a:lnTo>
                  <a:pt x="9600" y="20618"/>
                </a:lnTo>
                <a:lnTo>
                  <a:pt x="8400" y="20618"/>
                </a:lnTo>
                <a:lnTo>
                  <a:pt x="8400" y="18655"/>
                </a:lnTo>
                <a:cubicBezTo>
                  <a:pt x="8400" y="18383"/>
                  <a:pt x="8132" y="18164"/>
                  <a:pt x="7800" y="18164"/>
                </a:cubicBezTo>
                <a:cubicBezTo>
                  <a:pt x="7468" y="18164"/>
                  <a:pt x="7200" y="18383"/>
                  <a:pt x="7200" y="18655"/>
                </a:cubicBezTo>
                <a:lnTo>
                  <a:pt x="7200" y="20618"/>
                </a:lnTo>
                <a:lnTo>
                  <a:pt x="6000" y="20618"/>
                </a:lnTo>
                <a:lnTo>
                  <a:pt x="6000" y="18164"/>
                </a:lnTo>
                <a:cubicBezTo>
                  <a:pt x="6000" y="17892"/>
                  <a:pt x="5732" y="17673"/>
                  <a:pt x="5400" y="17673"/>
                </a:cubicBezTo>
                <a:cubicBezTo>
                  <a:pt x="5068" y="17673"/>
                  <a:pt x="4800" y="17892"/>
                  <a:pt x="4800" y="18164"/>
                </a:cubicBezTo>
                <a:lnTo>
                  <a:pt x="4800" y="20618"/>
                </a:lnTo>
                <a:lnTo>
                  <a:pt x="3600" y="20618"/>
                </a:lnTo>
                <a:lnTo>
                  <a:pt x="3600" y="18655"/>
                </a:lnTo>
                <a:cubicBezTo>
                  <a:pt x="3600" y="18383"/>
                  <a:pt x="3332" y="18164"/>
                  <a:pt x="3000" y="18164"/>
                </a:cubicBezTo>
                <a:cubicBezTo>
                  <a:pt x="2668" y="18164"/>
                  <a:pt x="2400" y="18383"/>
                  <a:pt x="2400" y="18655"/>
                </a:cubicBezTo>
                <a:lnTo>
                  <a:pt x="2400" y="20618"/>
                </a:lnTo>
                <a:lnTo>
                  <a:pt x="1200" y="20618"/>
                </a:lnTo>
                <a:lnTo>
                  <a:pt x="1200" y="16691"/>
                </a:lnTo>
                <a:lnTo>
                  <a:pt x="20400" y="16691"/>
                </a:lnTo>
                <a:cubicBezTo>
                  <a:pt x="20400" y="16691"/>
                  <a:pt x="20400" y="20618"/>
                  <a:pt x="20400" y="20618"/>
                </a:cubicBezTo>
                <a:close/>
                <a:moveTo>
                  <a:pt x="20400" y="0"/>
                </a:moveTo>
                <a:lnTo>
                  <a:pt x="1200" y="0"/>
                </a:lnTo>
                <a:cubicBezTo>
                  <a:pt x="537" y="0"/>
                  <a:pt x="0" y="440"/>
                  <a:pt x="0" y="982"/>
                </a:cubicBezTo>
                <a:lnTo>
                  <a:pt x="0" y="20618"/>
                </a:lnTo>
                <a:cubicBezTo>
                  <a:pt x="0" y="21160"/>
                  <a:pt x="537" y="21600"/>
                  <a:pt x="1200" y="21600"/>
                </a:cubicBezTo>
                <a:lnTo>
                  <a:pt x="20400" y="21600"/>
                </a:lnTo>
                <a:cubicBezTo>
                  <a:pt x="21062" y="21600"/>
                  <a:pt x="21600" y="21160"/>
                  <a:pt x="21600" y="20618"/>
                </a:cubicBezTo>
                <a:lnTo>
                  <a:pt x="21600" y="982"/>
                </a:lnTo>
                <a:cubicBezTo>
                  <a:pt x="21600" y="440"/>
                  <a:pt x="21062" y="0"/>
                  <a:pt x="20400" y="0"/>
                </a:cubicBezTo>
              </a:path>
            </a:pathLst>
          </a:custGeom>
          <a:solidFill>
            <a:sysClr val="windowText" lastClr="000000">
              <a:lumMod val="95000"/>
              <a:lumOff val="5000"/>
            </a:sysClr>
          </a:solidFill>
          <a:ln w="12700">
            <a:miter lim="400000"/>
          </a:ln>
        </p:spPr>
        <p:txBody>
          <a:bodyPr lIns="19045" tIns="19045" rIns="19045" bIns="19045" anchor="ctr"/>
          <a:lstStyle/>
          <a:p>
            <a:pPr marL="0" marR="0" lvl="0" indent="0" defTabSz="228600" eaLnBrk="1" fontAlgn="auto" latinLnBrk="0" hangingPunct="1">
              <a:lnSpc>
                <a:spcPct val="100000"/>
              </a:lnSpc>
              <a:spcBef>
                <a:spcPts val="0"/>
              </a:spcBef>
              <a:spcAft>
                <a:spcPts val="0"/>
              </a:spcAft>
              <a:buClrTx/>
              <a:buSzTx/>
              <a:buFontTx/>
              <a:buNone/>
              <a:defRPr sz="3000" cap="none">
                <a:solidFill>
                  <a:srgbClr val="FFFFFF"/>
                </a:solidFill>
                <a:effectLst>
                  <a:outerShdw blurRad="38100" dist="12700" dir="5400000" rotWithShape="0">
                    <a:srgbClr val="000000">
                      <a:alpha val="50000"/>
                    </a:srgbClr>
                  </a:outerShdw>
                </a:effectLst>
                <a:latin typeface="Gill Sans" panose="020B0502020104020203"/>
                <a:ea typeface="Gill Sans" panose="020B0502020104020203"/>
                <a:cs typeface="Gill Sans" panose="020B0502020104020203"/>
                <a:sym typeface="Gill Sans" panose="020B0502020104020203"/>
              </a:defRPr>
            </a:pPr>
            <a:endParaRPr kumimoji="0" sz="14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Lato" panose="020F0502020204030203" pitchFamily="34" charset="0"/>
              <a:ea typeface="Lato" panose="020F0502020204030203" pitchFamily="34" charset="0"/>
              <a:cs typeface="Lato" panose="020F0502020204030203" pitchFamily="34" charset="0"/>
              <a:sym typeface="Gill Sans" panose="020B0502020104020203"/>
            </a:endParaRPr>
          </a:p>
        </p:txBody>
      </p:sp>
      <p:sp>
        <p:nvSpPr>
          <p:cNvPr id="24" name="Shape 2765"/>
          <p:cNvSpPr/>
          <p:nvPr/>
        </p:nvSpPr>
        <p:spPr>
          <a:xfrm>
            <a:off x="6844325" y="3355893"/>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11782" y="12764"/>
                </a:moveTo>
                <a:cubicBezTo>
                  <a:pt x="11510" y="12764"/>
                  <a:pt x="11291" y="12984"/>
                  <a:pt x="11291" y="13255"/>
                </a:cubicBezTo>
                <a:cubicBezTo>
                  <a:pt x="11291" y="13526"/>
                  <a:pt x="11510" y="13745"/>
                  <a:pt x="11782" y="13745"/>
                </a:cubicBezTo>
                <a:cubicBezTo>
                  <a:pt x="12053" y="13745"/>
                  <a:pt x="12273" y="13526"/>
                  <a:pt x="12273" y="13255"/>
                </a:cubicBezTo>
                <a:cubicBezTo>
                  <a:pt x="12273" y="12984"/>
                  <a:pt x="12053" y="12764"/>
                  <a:pt x="11782" y="12764"/>
                </a:cubicBezTo>
                <a:moveTo>
                  <a:pt x="14727" y="10800"/>
                </a:moveTo>
                <a:cubicBezTo>
                  <a:pt x="14999" y="10800"/>
                  <a:pt x="15218" y="10580"/>
                  <a:pt x="15218" y="10309"/>
                </a:cubicBezTo>
                <a:cubicBezTo>
                  <a:pt x="15218" y="10038"/>
                  <a:pt x="14999" y="9818"/>
                  <a:pt x="14727" y="9818"/>
                </a:cubicBezTo>
                <a:cubicBezTo>
                  <a:pt x="14456" y="9818"/>
                  <a:pt x="14236" y="10038"/>
                  <a:pt x="14236" y="10309"/>
                </a:cubicBezTo>
                <a:cubicBezTo>
                  <a:pt x="14236" y="10580"/>
                  <a:pt x="14456" y="10800"/>
                  <a:pt x="14727" y="10800"/>
                </a:cubicBezTo>
                <a:moveTo>
                  <a:pt x="19913" y="7150"/>
                </a:moveTo>
                <a:lnTo>
                  <a:pt x="19959" y="7195"/>
                </a:lnTo>
                <a:lnTo>
                  <a:pt x="19468" y="7686"/>
                </a:lnTo>
                <a:lnTo>
                  <a:pt x="19468" y="7687"/>
                </a:lnTo>
                <a:lnTo>
                  <a:pt x="17606" y="9549"/>
                </a:lnTo>
                <a:lnTo>
                  <a:pt x="12052" y="3994"/>
                </a:lnTo>
                <a:lnTo>
                  <a:pt x="13913" y="2132"/>
                </a:lnTo>
                <a:cubicBezTo>
                  <a:pt x="13914" y="2132"/>
                  <a:pt x="13914" y="2132"/>
                  <a:pt x="13914" y="2132"/>
                </a:cubicBezTo>
                <a:lnTo>
                  <a:pt x="14405" y="1641"/>
                </a:lnTo>
                <a:lnTo>
                  <a:pt x="14450" y="1687"/>
                </a:lnTo>
                <a:cubicBezTo>
                  <a:pt x="15086" y="1244"/>
                  <a:pt x="15857" y="982"/>
                  <a:pt x="16691" y="982"/>
                </a:cubicBezTo>
                <a:cubicBezTo>
                  <a:pt x="18860" y="982"/>
                  <a:pt x="20618" y="2740"/>
                  <a:pt x="20618" y="4909"/>
                </a:cubicBezTo>
                <a:cubicBezTo>
                  <a:pt x="20618" y="5743"/>
                  <a:pt x="20356" y="6514"/>
                  <a:pt x="19913" y="7150"/>
                </a:cubicBezTo>
                <a:moveTo>
                  <a:pt x="10242" y="16912"/>
                </a:moveTo>
                <a:lnTo>
                  <a:pt x="4689" y="11358"/>
                </a:lnTo>
                <a:lnTo>
                  <a:pt x="11358" y="4689"/>
                </a:lnTo>
                <a:lnTo>
                  <a:pt x="16911" y="10243"/>
                </a:lnTo>
                <a:cubicBezTo>
                  <a:pt x="16911" y="10243"/>
                  <a:pt x="10242" y="16912"/>
                  <a:pt x="10242" y="16912"/>
                </a:cubicBezTo>
                <a:close/>
                <a:moveTo>
                  <a:pt x="7686" y="19468"/>
                </a:moveTo>
                <a:cubicBezTo>
                  <a:pt x="6975" y="20179"/>
                  <a:pt x="5994" y="20618"/>
                  <a:pt x="4909" y="20618"/>
                </a:cubicBezTo>
                <a:cubicBezTo>
                  <a:pt x="2740" y="20618"/>
                  <a:pt x="982" y="18860"/>
                  <a:pt x="982" y="16691"/>
                </a:cubicBezTo>
                <a:cubicBezTo>
                  <a:pt x="982" y="15606"/>
                  <a:pt x="1421" y="14625"/>
                  <a:pt x="2132" y="13914"/>
                </a:cubicBezTo>
                <a:lnTo>
                  <a:pt x="3994" y="12052"/>
                </a:lnTo>
                <a:lnTo>
                  <a:pt x="9548" y="17606"/>
                </a:lnTo>
                <a:cubicBezTo>
                  <a:pt x="9548" y="17606"/>
                  <a:pt x="7686" y="19468"/>
                  <a:pt x="7686" y="19468"/>
                </a:cubicBezTo>
                <a:close/>
                <a:moveTo>
                  <a:pt x="21600" y="4909"/>
                </a:moveTo>
                <a:cubicBezTo>
                  <a:pt x="21600" y="2198"/>
                  <a:pt x="19402" y="0"/>
                  <a:pt x="16691" y="0"/>
                </a:cubicBezTo>
                <a:cubicBezTo>
                  <a:pt x="15586" y="0"/>
                  <a:pt x="14570" y="370"/>
                  <a:pt x="13749" y="986"/>
                </a:cubicBezTo>
                <a:lnTo>
                  <a:pt x="13710" y="947"/>
                </a:lnTo>
                <a:lnTo>
                  <a:pt x="13221" y="1437"/>
                </a:lnTo>
                <a:cubicBezTo>
                  <a:pt x="13220" y="1438"/>
                  <a:pt x="13220" y="1438"/>
                  <a:pt x="13219" y="1439"/>
                </a:cubicBezTo>
                <a:lnTo>
                  <a:pt x="1438" y="13220"/>
                </a:lnTo>
                <a:cubicBezTo>
                  <a:pt x="549" y="14108"/>
                  <a:pt x="0" y="15336"/>
                  <a:pt x="0" y="16691"/>
                </a:cubicBezTo>
                <a:cubicBezTo>
                  <a:pt x="0" y="19402"/>
                  <a:pt x="2198" y="21600"/>
                  <a:pt x="4909" y="21600"/>
                </a:cubicBezTo>
                <a:cubicBezTo>
                  <a:pt x="6265" y="21600"/>
                  <a:pt x="7492" y="21051"/>
                  <a:pt x="8380" y="20162"/>
                </a:cubicBezTo>
                <a:lnTo>
                  <a:pt x="20162" y="8381"/>
                </a:lnTo>
                <a:lnTo>
                  <a:pt x="20163" y="8380"/>
                </a:lnTo>
                <a:lnTo>
                  <a:pt x="20653" y="7890"/>
                </a:lnTo>
                <a:lnTo>
                  <a:pt x="20614" y="7851"/>
                </a:lnTo>
                <a:cubicBezTo>
                  <a:pt x="21230" y="7030"/>
                  <a:pt x="21600" y="6015"/>
                  <a:pt x="21600" y="4909"/>
                </a:cubicBezTo>
                <a:moveTo>
                  <a:pt x="10800" y="6873"/>
                </a:moveTo>
                <a:cubicBezTo>
                  <a:pt x="10800" y="7144"/>
                  <a:pt x="11020" y="7364"/>
                  <a:pt x="11291" y="7364"/>
                </a:cubicBezTo>
                <a:cubicBezTo>
                  <a:pt x="11562" y="7364"/>
                  <a:pt x="11782" y="7144"/>
                  <a:pt x="11782" y="6873"/>
                </a:cubicBezTo>
                <a:cubicBezTo>
                  <a:pt x="11782" y="6602"/>
                  <a:pt x="11562" y="6382"/>
                  <a:pt x="11291" y="6382"/>
                </a:cubicBezTo>
                <a:cubicBezTo>
                  <a:pt x="11020" y="6382"/>
                  <a:pt x="10800" y="6602"/>
                  <a:pt x="10800" y="6873"/>
                </a:cubicBezTo>
                <a:moveTo>
                  <a:pt x="13255" y="12273"/>
                </a:moveTo>
                <a:cubicBezTo>
                  <a:pt x="13526" y="12273"/>
                  <a:pt x="13745" y="12053"/>
                  <a:pt x="13745" y="11782"/>
                </a:cubicBezTo>
                <a:cubicBezTo>
                  <a:pt x="13745" y="11511"/>
                  <a:pt x="13526" y="11291"/>
                  <a:pt x="13255" y="11291"/>
                </a:cubicBezTo>
                <a:cubicBezTo>
                  <a:pt x="12983" y="11291"/>
                  <a:pt x="12764" y="11511"/>
                  <a:pt x="12764" y="11782"/>
                </a:cubicBezTo>
                <a:cubicBezTo>
                  <a:pt x="12764" y="12053"/>
                  <a:pt x="12983" y="12273"/>
                  <a:pt x="13255" y="12273"/>
                </a:cubicBezTo>
                <a:moveTo>
                  <a:pt x="12273" y="9818"/>
                </a:moveTo>
                <a:cubicBezTo>
                  <a:pt x="12544" y="9818"/>
                  <a:pt x="12764" y="9599"/>
                  <a:pt x="12764" y="9327"/>
                </a:cubicBezTo>
                <a:cubicBezTo>
                  <a:pt x="12764" y="9056"/>
                  <a:pt x="12544" y="8836"/>
                  <a:pt x="12273" y="8836"/>
                </a:cubicBezTo>
                <a:cubicBezTo>
                  <a:pt x="12001" y="8836"/>
                  <a:pt x="11782" y="9056"/>
                  <a:pt x="11782" y="9327"/>
                </a:cubicBezTo>
                <a:cubicBezTo>
                  <a:pt x="11782" y="9599"/>
                  <a:pt x="12001" y="9818"/>
                  <a:pt x="12273" y="9818"/>
                </a:cubicBezTo>
                <a:moveTo>
                  <a:pt x="10800" y="10309"/>
                </a:moveTo>
                <a:cubicBezTo>
                  <a:pt x="10529" y="10309"/>
                  <a:pt x="10309" y="10529"/>
                  <a:pt x="10309" y="10800"/>
                </a:cubicBezTo>
                <a:cubicBezTo>
                  <a:pt x="10309" y="11071"/>
                  <a:pt x="10529" y="11291"/>
                  <a:pt x="10800" y="11291"/>
                </a:cubicBezTo>
                <a:cubicBezTo>
                  <a:pt x="11071" y="11291"/>
                  <a:pt x="11291" y="11071"/>
                  <a:pt x="11291" y="10800"/>
                </a:cubicBezTo>
                <a:cubicBezTo>
                  <a:pt x="11291" y="10529"/>
                  <a:pt x="11071" y="10309"/>
                  <a:pt x="10800" y="10309"/>
                </a:cubicBezTo>
                <a:moveTo>
                  <a:pt x="10309" y="14236"/>
                </a:moveTo>
                <a:cubicBezTo>
                  <a:pt x="10038" y="14236"/>
                  <a:pt x="9818" y="14456"/>
                  <a:pt x="9818" y="14727"/>
                </a:cubicBezTo>
                <a:cubicBezTo>
                  <a:pt x="9818" y="14999"/>
                  <a:pt x="10038" y="15218"/>
                  <a:pt x="10309" y="15218"/>
                </a:cubicBezTo>
                <a:cubicBezTo>
                  <a:pt x="10580" y="15218"/>
                  <a:pt x="10800" y="14999"/>
                  <a:pt x="10800" y="14727"/>
                </a:cubicBezTo>
                <a:cubicBezTo>
                  <a:pt x="10800" y="14456"/>
                  <a:pt x="10580" y="14236"/>
                  <a:pt x="10309" y="14236"/>
                </a:cubicBezTo>
                <a:moveTo>
                  <a:pt x="9818" y="8836"/>
                </a:moveTo>
                <a:cubicBezTo>
                  <a:pt x="10090" y="8836"/>
                  <a:pt x="10309" y="8617"/>
                  <a:pt x="10309" y="8345"/>
                </a:cubicBezTo>
                <a:cubicBezTo>
                  <a:pt x="10309" y="8075"/>
                  <a:pt x="10090" y="7855"/>
                  <a:pt x="9818" y="7855"/>
                </a:cubicBezTo>
                <a:cubicBezTo>
                  <a:pt x="9547" y="7855"/>
                  <a:pt x="9327" y="8075"/>
                  <a:pt x="9327" y="8345"/>
                </a:cubicBezTo>
                <a:cubicBezTo>
                  <a:pt x="9327" y="8617"/>
                  <a:pt x="9547" y="8836"/>
                  <a:pt x="9818" y="8836"/>
                </a:cubicBezTo>
                <a:moveTo>
                  <a:pt x="6873" y="10800"/>
                </a:moveTo>
                <a:cubicBezTo>
                  <a:pt x="6601" y="10800"/>
                  <a:pt x="6382" y="11020"/>
                  <a:pt x="6382" y="11291"/>
                </a:cubicBezTo>
                <a:cubicBezTo>
                  <a:pt x="6382" y="11562"/>
                  <a:pt x="6601" y="11782"/>
                  <a:pt x="6873" y="11782"/>
                </a:cubicBezTo>
                <a:cubicBezTo>
                  <a:pt x="7144" y="11782"/>
                  <a:pt x="7364" y="11562"/>
                  <a:pt x="7364" y="11291"/>
                </a:cubicBezTo>
                <a:cubicBezTo>
                  <a:pt x="7364" y="11020"/>
                  <a:pt x="7144" y="10800"/>
                  <a:pt x="6873" y="10800"/>
                </a:cubicBezTo>
                <a:moveTo>
                  <a:pt x="8345" y="9327"/>
                </a:moveTo>
                <a:cubicBezTo>
                  <a:pt x="8074" y="9327"/>
                  <a:pt x="7855" y="9547"/>
                  <a:pt x="7855" y="9818"/>
                </a:cubicBezTo>
                <a:cubicBezTo>
                  <a:pt x="7855" y="10090"/>
                  <a:pt x="8074" y="10309"/>
                  <a:pt x="8345" y="10309"/>
                </a:cubicBezTo>
                <a:cubicBezTo>
                  <a:pt x="8617" y="10309"/>
                  <a:pt x="8836" y="10090"/>
                  <a:pt x="8836" y="9818"/>
                </a:cubicBezTo>
                <a:cubicBezTo>
                  <a:pt x="8836" y="9547"/>
                  <a:pt x="8617" y="9327"/>
                  <a:pt x="8345" y="9327"/>
                </a:cubicBezTo>
                <a:moveTo>
                  <a:pt x="9327" y="11782"/>
                </a:moveTo>
                <a:cubicBezTo>
                  <a:pt x="9056" y="11782"/>
                  <a:pt x="8836" y="12001"/>
                  <a:pt x="8836" y="12273"/>
                </a:cubicBezTo>
                <a:cubicBezTo>
                  <a:pt x="8836" y="12544"/>
                  <a:pt x="9056" y="12764"/>
                  <a:pt x="9327" y="12764"/>
                </a:cubicBezTo>
                <a:cubicBezTo>
                  <a:pt x="9599" y="12764"/>
                  <a:pt x="9818" y="12544"/>
                  <a:pt x="9818" y="12273"/>
                </a:cubicBezTo>
                <a:cubicBezTo>
                  <a:pt x="9818" y="12001"/>
                  <a:pt x="9599" y="11782"/>
                  <a:pt x="9327" y="11782"/>
                </a:cubicBezTo>
              </a:path>
            </a:pathLst>
          </a:custGeom>
          <a:solidFill>
            <a:sysClr val="windowText" lastClr="000000">
              <a:lumMod val="95000"/>
              <a:lumOff val="5000"/>
            </a:sysClr>
          </a:solidFill>
          <a:ln w="12700">
            <a:miter lim="400000"/>
          </a:ln>
        </p:spPr>
        <p:txBody>
          <a:bodyPr lIns="19045" tIns="19045" rIns="19045" bIns="19045" anchor="ctr"/>
          <a:lstStyle/>
          <a:p>
            <a:pPr marL="0" marR="0" lvl="0" indent="0" defTabSz="228600" eaLnBrk="1" fontAlgn="auto" latinLnBrk="0" hangingPunct="1">
              <a:lnSpc>
                <a:spcPct val="100000"/>
              </a:lnSpc>
              <a:spcBef>
                <a:spcPts val="0"/>
              </a:spcBef>
              <a:spcAft>
                <a:spcPts val="0"/>
              </a:spcAft>
              <a:buClrTx/>
              <a:buSzTx/>
              <a:buFontTx/>
              <a:buNone/>
              <a:defRPr sz="3000" cap="none">
                <a:solidFill>
                  <a:srgbClr val="FFFFFF"/>
                </a:solidFill>
                <a:effectLst>
                  <a:outerShdw blurRad="38100" dist="12700" dir="5400000" rotWithShape="0">
                    <a:srgbClr val="000000">
                      <a:alpha val="50000"/>
                    </a:srgbClr>
                  </a:outerShdw>
                </a:effectLst>
                <a:latin typeface="Gill Sans" panose="020B0502020104020203"/>
                <a:ea typeface="Gill Sans" panose="020B0502020104020203"/>
                <a:cs typeface="Gill Sans" panose="020B0502020104020203"/>
                <a:sym typeface="Gill Sans" panose="020B0502020104020203"/>
              </a:defRPr>
            </a:pPr>
            <a:endParaRPr kumimoji="0" sz="14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Lato" panose="020F0502020204030203" pitchFamily="34" charset="0"/>
              <a:ea typeface="Lato" panose="020F0502020204030203" pitchFamily="34" charset="0"/>
              <a:cs typeface="Lato" panose="020F0502020204030203" pitchFamily="34" charset="0"/>
              <a:sym typeface="Gill Sans" panose="020B0502020104020203"/>
            </a:endParaRPr>
          </a:p>
        </p:txBody>
      </p:sp>
      <p:sp>
        <p:nvSpPr>
          <p:cNvPr id="25" name="Shape 2777"/>
          <p:cNvSpPr/>
          <p:nvPr/>
        </p:nvSpPr>
        <p:spPr>
          <a:xfrm>
            <a:off x="6882415" y="4646106"/>
            <a:ext cx="203148" cy="279328"/>
          </a:xfrm>
          <a:custGeom>
            <a:avLst/>
            <a:gdLst/>
            <a:ahLst/>
            <a:cxnLst>
              <a:cxn ang="0">
                <a:pos x="wd2" y="hd2"/>
              </a:cxn>
              <a:cxn ang="5400000">
                <a:pos x="wd2" y="hd2"/>
              </a:cxn>
              <a:cxn ang="10800000">
                <a:pos x="wd2" y="hd2"/>
              </a:cxn>
              <a:cxn ang="16200000">
                <a:pos x="wd2" y="hd2"/>
              </a:cxn>
            </a:cxnLst>
            <a:rect l="0" t="0" r="r" b="b"/>
            <a:pathLst>
              <a:path w="21600" h="21600" extrusionOk="0">
                <a:moveTo>
                  <a:pt x="20250" y="20095"/>
                </a:moveTo>
                <a:lnTo>
                  <a:pt x="11298" y="14886"/>
                </a:lnTo>
                <a:lnTo>
                  <a:pt x="11293" y="14890"/>
                </a:lnTo>
                <a:cubicBezTo>
                  <a:pt x="11170" y="14791"/>
                  <a:pt x="10997" y="14727"/>
                  <a:pt x="10800" y="14727"/>
                </a:cubicBezTo>
                <a:cubicBezTo>
                  <a:pt x="10603" y="14727"/>
                  <a:pt x="10430" y="14791"/>
                  <a:pt x="10306" y="14890"/>
                </a:cubicBezTo>
                <a:lnTo>
                  <a:pt x="10302" y="14886"/>
                </a:lnTo>
                <a:lnTo>
                  <a:pt x="1350" y="20095"/>
                </a:lnTo>
                <a:lnTo>
                  <a:pt x="1350" y="982"/>
                </a:lnTo>
                <a:lnTo>
                  <a:pt x="20250" y="982"/>
                </a:lnTo>
                <a:cubicBezTo>
                  <a:pt x="20250" y="982"/>
                  <a:pt x="20250" y="20095"/>
                  <a:pt x="20250" y="20095"/>
                </a:cubicBezTo>
                <a:close/>
                <a:moveTo>
                  <a:pt x="20925" y="0"/>
                </a:moveTo>
                <a:lnTo>
                  <a:pt x="675" y="0"/>
                </a:lnTo>
                <a:cubicBezTo>
                  <a:pt x="302" y="0"/>
                  <a:pt x="0" y="220"/>
                  <a:pt x="0" y="491"/>
                </a:cubicBezTo>
                <a:lnTo>
                  <a:pt x="0" y="21109"/>
                </a:lnTo>
                <a:cubicBezTo>
                  <a:pt x="0" y="21380"/>
                  <a:pt x="302" y="21600"/>
                  <a:pt x="675" y="21600"/>
                </a:cubicBezTo>
                <a:cubicBezTo>
                  <a:pt x="872" y="21600"/>
                  <a:pt x="1045" y="21537"/>
                  <a:pt x="1169" y="21438"/>
                </a:cubicBezTo>
                <a:lnTo>
                  <a:pt x="1173" y="21441"/>
                </a:lnTo>
                <a:lnTo>
                  <a:pt x="10800" y="15839"/>
                </a:lnTo>
                <a:lnTo>
                  <a:pt x="20427" y="21441"/>
                </a:lnTo>
                <a:lnTo>
                  <a:pt x="20431" y="21438"/>
                </a:lnTo>
                <a:cubicBezTo>
                  <a:pt x="20555" y="21537"/>
                  <a:pt x="20728" y="21600"/>
                  <a:pt x="20925" y="21600"/>
                </a:cubicBezTo>
                <a:cubicBezTo>
                  <a:pt x="21298" y="21600"/>
                  <a:pt x="21600" y="21380"/>
                  <a:pt x="21600" y="21109"/>
                </a:cubicBezTo>
                <a:lnTo>
                  <a:pt x="21600" y="491"/>
                </a:lnTo>
                <a:cubicBezTo>
                  <a:pt x="21600" y="220"/>
                  <a:pt x="21298" y="0"/>
                  <a:pt x="20925" y="0"/>
                </a:cubicBezTo>
                <a:moveTo>
                  <a:pt x="7337" y="7850"/>
                </a:moveTo>
                <a:lnTo>
                  <a:pt x="9710" y="7850"/>
                </a:lnTo>
                <a:lnTo>
                  <a:pt x="10039" y="7213"/>
                </a:lnTo>
                <a:lnTo>
                  <a:pt x="10800" y="5738"/>
                </a:lnTo>
                <a:lnTo>
                  <a:pt x="11561" y="7213"/>
                </a:lnTo>
                <a:lnTo>
                  <a:pt x="11890" y="7850"/>
                </a:lnTo>
                <a:lnTo>
                  <a:pt x="14263" y="7850"/>
                </a:lnTo>
                <a:lnTo>
                  <a:pt x="13014" y="8550"/>
                </a:lnTo>
                <a:lnTo>
                  <a:pt x="12253" y="8976"/>
                </a:lnTo>
                <a:lnTo>
                  <a:pt x="12557" y="9638"/>
                </a:lnTo>
                <a:lnTo>
                  <a:pt x="13240" y="11130"/>
                </a:lnTo>
                <a:lnTo>
                  <a:pt x="11598" y="10254"/>
                </a:lnTo>
                <a:lnTo>
                  <a:pt x="10800" y="9828"/>
                </a:lnTo>
                <a:lnTo>
                  <a:pt x="10002" y="10254"/>
                </a:lnTo>
                <a:lnTo>
                  <a:pt x="8360" y="11130"/>
                </a:lnTo>
                <a:lnTo>
                  <a:pt x="9043" y="9638"/>
                </a:lnTo>
                <a:lnTo>
                  <a:pt x="9347" y="8976"/>
                </a:lnTo>
                <a:lnTo>
                  <a:pt x="8586" y="8550"/>
                </a:lnTo>
                <a:cubicBezTo>
                  <a:pt x="8586" y="8550"/>
                  <a:pt x="7337" y="7850"/>
                  <a:pt x="7337" y="7850"/>
                </a:cubicBezTo>
                <a:close/>
                <a:moveTo>
                  <a:pt x="5737" y="13745"/>
                </a:moveTo>
                <a:lnTo>
                  <a:pt x="10800" y="11045"/>
                </a:lnTo>
                <a:lnTo>
                  <a:pt x="15863" y="13745"/>
                </a:lnTo>
                <a:lnTo>
                  <a:pt x="13838" y="9328"/>
                </a:lnTo>
                <a:lnTo>
                  <a:pt x="18225" y="6868"/>
                </a:lnTo>
                <a:lnTo>
                  <a:pt x="12825" y="6868"/>
                </a:lnTo>
                <a:lnTo>
                  <a:pt x="10800" y="2945"/>
                </a:lnTo>
                <a:lnTo>
                  <a:pt x="8775" y="6868"/>
                </a:lnTo>
                <a:lnTo>
                  <a:pt x="3375" y="6868"/>
                </a:lnTo>
                <a:lnTo>
                  <a:pt x="7762" y="9328"/>
                </a:lnTo>
                <a:cubicBezTo>
                  <a:pt x="7762" y="9328"/>
                  <a:pt x="5737" y="13745"/>
                  <a:pt x="5737" y="13745"/>
                </a:cubicBezTo>
                <a:close/>
              </a:path>
            </a:pathLst>
          </a:custGeom>
          <a:solidFill>
            <a:sysClr val="windowText" lastClr="000000">
              <a:lumMod val="95000"/>
              <a:lumOff val="5000"/>
            </a:sysClr>
          </a:solidFill>
          <a:ln w="12700">
            <a:miter lim="400000"/>
          </a:ln>
        </p:spPr>
        <p:txBody>
          <a:bodyPr lIns="19045" tIns="19045" rIns="19045" bIns="19045" anchor="ctr"/>
          <a:lstStyle/>
          <a:p>
            <a:pPr marL="0" marR="0" lvl="0" indent="0" defTabSz="228600" eaLnBrk="1" fontAlgn="auto" latinLnBrk="0" hangingPunct="1">
              <a:lnSpc>
                <a:spcPct val="100000"/>
              </a:lnSpc>
              <a:spcBef>
                <a:spcPts val="0"/>
              </a:spcBef>
              <a:spcAft>
                <a:spcPts val="0"/>
              </a:spcAft>
              <a:buClrTx/>
              <a:buSzTx/>
              <a:buFontTx/>
              <a:buNone/>
              <a:defRPr sz="3000" cap="none">
                <a:solidFill>
                  <a:srgbClr val="FFFFFF"/>
                </a:solidFill>
                <a:effectLst>
                  <a:outerShdw blurRad="38100" dist="12700" dir="5400000" rotWithShape="0">
                    <a:srgbClr val="000000">
                      <a:alpha val="50000"/>
                    </a:srgbClr>
                  </a:outerShdw>
                </a:effectLst>
                <a:latin typeface="Gill Sans" panose="020B0502020104020203"/>
                <a:ea typeface="Gill Sans" panose="020B0502020104020203"/>
                <a:cs typeface="Gill Sans" panose="020B0502020104020203"/>
                <a:sym typeface="Gill Sans" panose="020B0502020104020203"/>
              </a:defRPr>
            </a:pPr>
            <a:endParaRPr kumimoji="0" sz="14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Lato" panose="020F0502020204030203" pitchFamily="34" charset="0"/>
              <a:ea typeface="Lato" panose="020F0502020204030203" pitchFamily="34" charset="0"/>
              <a:cs typeface="Lato" panose="020F0502020204030203" pitchFamily="34" charset="0"/>
              <a:sym typeface="Gill Sans" panose="020B0502020104020203"/>
            </a:endParaRPr>
          </a:p>
        </p:txBody>
      </p:sp>
      <p:sp>
        <p:nvSpPr>
          <p:cNvPr id="26" name="Completely network collaborative web services via user-centric initiatives. Quickly promote sticky…"/>
          <p:cNvSpPr txBox="1"/>
          <p:nvPr/>
        </p:nvSpPr>
        <p:spPr>
          <a:xfrm>
            <a:off x="1175367" y="3965489"/>
            <a:ext cx="3376335" cy="253365"/>
          </a:xfrm>
          <a:prstGeom prst="rect">
            <a:avLst/>
          </a:prstGeom>
          <a:ln w="12700">
            <a:miter lim="400000"/>
          </a:ln>
        </p:spPr>
        <p:txBody>
          <a:bodyPr wrap="square" lIns="0" tIns="0" rIns="0" bIns="0">
            <a:spAutoFit/>
          </a:bodyPr>
          <a:lstStyle/>
          <a:p>
            <a:pPr algn="r">
              <a:lnSpc>
                <a:spcPct val="150000"/>
              </a:lnSpc>
              <a:defRPr sz="1600" b="0">
                <a:solidFill>
                  <a:srgbClr val="677180"/>
                </a:solidFill>
                <a:latin typeface="Roboto Light"/>
                <a:ea typeface="Roboto Light"/>
                <a:cs typeface="Roboto Light"/>
                <a:sym typeface="Roboto Light"/>
              </a:defRPr>
            </a:pPr>
            <a:r>
              <a:rPr sz="1100" dirty="0">
                <a:solidFill>
                  <a:prstClr val="white"/>
                </a:solidFill>
                <a:latin typeface="Lato" panose="020F0502020204030203" pitchFamily="34" charset="0"/>
                <a:ea typeface="Lato" panose="020F0502020204030203" pitchFamily="34" charset="0"/>
                <a:cs typeface="Lato" panose="020F0502020204030203" pitchFamily="34" charset="0"/>
                <a:sym typeface="Roboto Light"/>
              </a:rPr>
              <a:t>modelingy </a:t>
            </a:r>
          </a:p>
        </p:txBody>
      </p:sp>
      <p:sp>
        <p:nvSpPr>
          <p:cNvPr id="27" name="TextBox 19"/>
          <p:cNvSpPr txBox="1"/>
          <p:nvPr/>
        </p:nvSpPr>
        <p:spPr>
          <a:xfrm>
            <a:off x="3360296" y="4925434"/>
            <a:ext cx="1191406" cy="378591"/>
          </a:xfrm>
          <a:prstGeom prst="roundRect">
            <a:avLst/>
          </a:prstGeom>
          <a:solidFill>
            <a:sysClr val="window" lastClr="FFFFFF"/>
          </a:solid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id-ID" sz="1600" b="0" i="0" u="none" strike="noStrike" kern="0" cap="none" spc="0" normalizeH="0" baseline="0" noProof="0" dirty="0">
                <a:ln>
                  <a:noFill/>
                </a:ln>
                <a:solidFill>
                  <a:prstClr val="black"/>
                </a:solidFill>
                <a:effectLst/>
                <a:uLnTx/>
                <a:uFillTx/>
                <a:latin typeface="Lato" panose="020F0502020204030203" pitchFamily="34" charset="0"/>
                <a:ea typeface="Lato" panose="020F0502020204030203" pitchFamily="34" charset="0"/>
                <a:cs typeface="Lato" panose="020F0502020204030203" pitchFamily="34" charset="0"/>
              </a:rPr>
              <a:t>modeling</a:t>
            </a:r>
          </a:p>
        </p:txBody>
      </p:sp>
      <p:sp>
        <p:nvSpPr>
          <p:cNvPr id="2" name="Shape 196"/>
          <p:cNvSpPr/>
          <p:nvPr/>
        </p:nvSpPr>
        <p:spPr>
          <a:xfrm>
            <a:off x="7780020" y="3751580"/>
            <a:ext cx="2376805" cy="467360"/>
          </a:xfrm>
          <a:prstGeom prst="rect">
            <a:avLst/>
          </a:prstGeom>
          <a:ln w="12700">
            <a:miter lim="400000"/>
          </a:ln>
        </p:spPr>
        <p:txBody>
          <a:bodyPr lIns="25400" tIns="25400" rIns="25400" bIns="25400" anchor="ctr"/>
          <a:lstStyle>
            <a:lvl1pPr algn="l">
              <a:lnSpc>
                <a:spcPct val="120000"/>
              </a:lnSpc>
              <a:defRPr sz="3500" cap="none">
                <a:solidFill>
                  <a:srgbClr val="FFFFFF"/>
                </a:solidFill>
                <a:latin typeface="Montserrat" panose="02000505000000020004"/>
                <a:ea typeface="Montserrat" panose="02000505000000020004"/>
                <a:cs typeface="Montserrat" panose="02000505000000020004"/>
                <a:sym typeface="Montserrat" panose="02000505000000020004"/>
              </a:defRPr>
            </a:lvl1pPr>
          </a:lstStyle>
          <a:p>
            <a:r>
              <a:rPr lang="zh-CN" altLang="id-ID" sz="1600" b="1" dirty="0">
                <a:solidFill>
                  <a:prstClr val="white"/>
                </a:solidFill>
                <a:latin typeface="Lato" panose="020F0502020204030203" pitchFamily="34" charset="0"/>
                <a:ea typeface="Lato" panose="020F0502020204030203" pitchFamily="34" charset="0"/>
                <a:cs typeface="Lato" panose="020F0502020204030203" pitchFamily="34" charset="0"/>
              </a:rPr>
              <a:t>三种模型学习曲线的选择</a:t>
            </a:r>
          </a:p>
        </p:txBody>
      </p:sp>
      <p:sp>
        <p:nvSpPr>
          <p:cNvPr id="4" name="Shape 196"/>
          <p:cNvSpPr/>
          <p:nvPr/>
        </p:nvSpPr>
        <p:spPr>
          <a:xfrm>
            <a:off x="7780066" y="5197712"/>
            <a:ext cx="2285884" cy="305021"/>
          </a:xfrm>
          <a:prstGeom prst="rect">
            <a:avLst/>
          </a:prstGeom>
          <a:ln w="12700">
            <a:miter lim="400000"/>
          </a:ln>
        </p:spPr>
        <p:txBody>
          <a:bodyPr lIns="25400" tIns="25400" rIns="25400" bIns="25400" anchor="ctr"/>
          <a:lstStyle>
            <a:lvl1pPr algn="l">
              <a:lnSpc>
                <a:spcPct val="120000"/>
              </a:lnSpc>
              <a:defRPr sz="3500" cap="none">
                <a:solidFill>
                  <a:srgbClr val="FFFFFF"/>
                </a:solidFill>
                <a:latin typeface="Montserrat" panose="02000505000000020004"/>
                <a:ea typeface="Montserrat" panose="02000505000000020004"/>
                <a:cs typeface="Montserrat" panose="02000505000000020004"/>
                <a:sym typeface="Montserrat" panose="02000505000000020004"/>
              </a:defRPr>
            </a:lvl1pPr>
          </a:lstStyle>
          <a:p>
            <a:r>
              <a:rPr lang="en-US" altLang="zh-CN" sz="1600" b="1" dirty="0">
                <a:solidFill>
                  <a:prstClr val="white"/>
                </a:solidFill>
                <a:latin typeface="Lato" panose="020F0502020204030203" pitchFamily="34" charset="0"/>
                <a:ea typeface="Lato" panose="020F0502020204030203" pitchFamily="34" charset="0"/>
                <a:cs typeface="Lato" panose="020F0502020204030203" pitchFamily="34" charset="0"/>
              </a:rPr>
              <a:t>Logsitic</a:t>
            </a:r>
            <a:r>
              <a:rPr lang="zh-CN" altLang="en-US" sz="1600" b="1" dirty="0">
                <a:solidFill>
                  <a:prstClr val="white"/>
                </a:solidFill>
                <a:latin typeface="Lato" panose="020F0502020204030203" pitchFamily="34" charset="0"/>
                <a:ea typeface="Lato" panose="020F0502020204030203" pitchFamily="34" charset="0"/>
                <a:cs typeface="Lato" panose="020F0502020204030203" pitchFamily="34" charset="0"/>
              </a:rPr>
              <a:t>模型</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3" y="0"/>
            <a:ext cx="12190593" cy="6858000"/>
          </a:xfrm>
          <a:prstGeom prst="rect">
            <a:avLst/>
          </a:prstGeom>
        </p:spPr>
      </p:pic>
      <p:sp>
        <p:nvSpPr>
          <p:cNvPr id="6" name="矩形 5"/>
          <p:cNvSpPr/>
          <p:nvPr/>
        </p:nvSpPr>
        <p:spPr>
          <a:xfrm>
            <a:off x="15875" y="0"/>
            <a:ext cx="12192000" cy="6858000"/>
          </a:xfrm>
          <a:prstGeom prst="rect">
            <a:avLst/>
          </a:prstGeom>
          <a:gradFill>
            <a:gsLst>
              <a:gs pos="0">
                <a:schemeClr val="tx1">
                  <a:lumMod val="95000"/>
                  <a:lumOff val="5000"/>
                </a:schemeClr>
              </a:gs>
              <a:gs pos="31000">
                <a:schemeClr val="tx1">
                  <a:lumMod val="95000"/>
                  <a:lumOff val="5000"/>
                  <a:alpha val="86000"/>
                </a:schemeClr>
              </a:gs>
              <a:gs pos="64000">
                <a:schemeClr val="tx1">
                  <a:lumMod val="95000"/>
                  <a:lumOff val="5000"/>
                  <a:alpha val="98000"/>
                </a:schemeClr>
              </a:gs>
              <a:gs pos="100000">
                <a:schemeClr val="tx1">
                  <a:lumMod val="95000"/>
                  <a:lumOff val="5000"/>
                  <a:alpha val="5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aphicFrame>
        <p:nvGraphicFramePr>
          <p:cNvPr id="23" name="2D Pie Chart"/>
          <p:cNvGraphicFramePr/>
          <p:nvPr/>
        </p:nvGraphicFramePr>
        <p:xfrm>
          <a:off x="15875" y="1089025"/>
          <a:ext cx="5518150" cy="4679950"/>
        </p:xfrm>
        <a:graphic>
          <a:graphicData uri="http://schemas.openxmlformats.org/drawingml/2006/chart">
            <c:chart xmlns:c="http://schemas.openxmlformats.org/drawingml/2006/chart" xmlns:r="http://schemas.openxmlformats.org/officeDocument/2006/relationships" r:id="rId3"/>
          </a:graphicData>
        </a:graphic>
      </p:graphicFrame>
      <p:sp>
        <p:nvSpPr>
          <p:cNvPr id="63" name="SPECIAL CHART ANALYSIS…"/>
          <p:cNvSpPr txBox="1"/>
          <p:nvPr/>
        </p:nvSpPr>
        <p:spPr>
          <a:xfrm>
            <a:off x="10077450" y="6266180"/>
            <a:ext cx="993775" cy="230505"/>
          </a:xfrm>
          <a:prstGeom prst="rect">
            <a:avLst/>
          </a:prstGeom>
          <a:ln w="12700">
            <a:miter lim="400000"/>
          </a:ln>
        </p:spPr>
        <p:txBody>
          <a:bodyPr wrap="square" lIns="0" tIns="0" rIns="0" bIns="0">
            <a:spAutoFit/>
          </a:bodyPr>
          <a:lstStyle/>
          <a:p>
            <a:pPr algn="l">
              <a:lnSpc>
                <a:spcPct val="150000"/>
              </a:lnSpc>
              <a:defRPr sz="2000" b="0">
                <a:solidFill>
                  <a:srgbClr val="2C2E3C"/>
                </a:solidFill>
                <a:latin typeface="Lato Black" panose="020F0A02020204030203"/>
                <a:ea typeface="Lato Black" panose="020F0A02020204030203"/>
                <a:cs typeface="Lato Black" panose="020F0A02020204030203"/>
                <a:sym typeface="Lato Black" panose="020F0A02020204030203"/>
              </a:defRPr>
            </a:pPr>
            <a:r>
              <a:rPr sz="1000">
                <a:solidFill>
                  <a:schemeClr val="bg1"/>
                </a:solidFill>
                <a:latin typeface="Lato Black" panose="020F0A02020204030203"/>
                <a:ea typeface="Lato Black" panose="020F0A02020204030203"/>
                <a:cs typeface="Lato Black" panose="020F0A02020204030203"/>
                <a:sym typeface="Lato Black" panose="020F0A02020204030203"/>
              </a:rPr>
              <a:t>g</a:t>
            </a:r>
            <a:r>
              <a:rPr lang="en-US" sz="1000">
                <a:solidFill>
                  <a:schemeClr val="bg1"/>
                </a:solidFill>
                <a:latin typeface="+mn-lt"/>
                <a:ea typeface="+mn-lt"/>
                <a:cs typeface="Lato Black" panose="020F0A02020204030203"/>
                <a:sym typeface="Lato Black" panose="020F0A02020204030203"/>
              </a:rPr>
              <a:t>modeling</a:t>
            </a:r>
          </a:p>
        </p:txBody>
      </p:sp>
      <p:sp>
        <p:nvSpPr>
          <p:cNvPr id="64" name="TextBox 27"/>
          <p:cNvSpPr txBox="1"/>
          <p:nvPr/>
        </p:nvSpPr>
        <p:spPr>
          <a:xfrm>
            <a:off x="4038589" y="525610"/>
            <a:ext cx="4583062" cy="475615"/>
          </a:xfrm>
          <a:prstGeom prst="rect">
            <a:avLst/>
          </a:prstGeom>
          <a:noFill/>
        </p:spPr>
        <p:txBody>
          <a:bodyPr wrap="square" rtlCol="0">
            <a:spAutoFit/>
          </a:bodyPr>
          <a:lstStyle/>
          <a:p>
            <a:pPr algn="ctr">
              <a:lnSpc>
                <a:spcPts val="3000"/>
              </a:lnSpc>
            </a:pPr>
            <a:r>
              <a:rPr lang="en-US" altLang="zh-CN" sz="3200" b="1" i="1" dirty="0">
                <a:solidFill>
                  <a:schemeClr val="bg1"/>
                </a:solidFill>
                <a:latin typeface="Montserrat" panose="02000505000000020004" pitchFamily="50" charset="0"/>
                <a:ea typeface="宋体" panose="02010600030101010101" pitchFamily="2" charset="-122"/>
                <a:cs typeface="Lato" panose="020F0502020204030203" pitchFamily="34" charset="0"/>
              </a:rPr>
              <a:t>m</a:t>
            </a:r>
            <a:r>
              <a:rPr lang="zh-CN" altLang="en-US" sz="3200" b="1" i="1" dirty="0">
                <a:solidFill>
                  <a:schemeClr val="bg1"/>
                </a:solidFill>
                <a:latin typeface="Montserrat" panose="02000505000000020004" pitchFamily="50" charset="0"/>
                <a:ea typeface="宋体" panose="02010600030101010101" pitchFamily="2" charset="-122"/>
                <a:cs typeface="Lato" panose="020F0502020204030203" pitchFamily="34" charset="0"/>
              </a:rPr>
              <a:t>模型的建立</a:t>
            </a:r>
          </a:p>
        </p:txBody>
      </p:sp>
      <p:sp>
        <p:nvSpPr>
          <p:cNvPr id="65" name="Rectangle 28"/>
          <p:cNvSpPr/>
          <p:nvPr/>
        </p:nvSpPr>
        <p:spPr>
          <a:xfrm>
            <a:off x="5106501" y="1138372"/>
            <a:ext cx="2447238" cy="260350"/>
          </a:xfrm>
          <a:prstGeom prst="rect">
            <a:avLst/>
          </a:prstGeom>
        </p:spPr>
        <p:txBody>
          <a:bodyPr wrap="square">
            <a:spAutoFit/>
          </a:bodyPr>
          <a:lstStyle/>
          <a:p>
            <a:pPr algn="ctr"/>
            <a:r>
              <a:rPr sz="1100">
                <a:solidFill>
                  <a:schemeClr val="bg1"/>
                </a:solidFill>
                <a:latin typeface="Lato Black" panose="020F0A02020204030203"/>
                <a:ea typeface="Lato Black" panose="020F0A02020204030203"/>
                <a:cs typeface="Lato Black" panose="020F0A02020204030203"/>
                <a:sym typeface="Lato Black" panose="020F0A02020204030203"/>
              </a:rPr>
              <a:t>f</a:t>
            </a:r>
            <a:r>
              <a:rPr lang="en-US" sz="1100">
                <a:solidFill>
                  <a:schemeClr val="bg1"/>
                </a:solidFill>
                <a:latin typeface="Lato Black" panose="020F0A02020204030203"/>
                <a:ea typeface="Lato Black" panose="020F0A02020204030203"/>
                <a:cs typeface="Lato Black" panose="020F0A02020204030203"/>
                <a:sym typeface="Lato Black" panose="020F0A02020204030203"/>
              </a:rPr>
              <a:t>m</a:t>
            </a:r>
            <a:r>
              <a:rPr sz="1100">
                <a:solidFill>
                  <a:schemeClr val="bg1"/>
                </a:solidFill>
                <a:latin typeface="Lato Black" panose="020F0A02020204030203"/>
                <a:ea typeface="Lato Black" panose="020F0A02020204030203"/>
                <a:cs typeface="Lato Black" panose="020F0A02020204030203"/>
                <a:sym typeface="Lato Black" panose="020F0A02020204030203"/>
              </a:rPr>
              <a:t>g</a:t>
            </a:r>
            <a:r>
              <a:rPr lang="en-US" sz="1100">
                <a:solidFill>
                  <a:schemeClr val="bg1"/>
                </a:solidFill>
                <a:latin typeface="Lato Black" panose="020F0A02020204030203"/>
                <a:ea typeface="Lato Black" panose="020F0A02020204030203"/>
                <a:cs typeface="Lato Black" panose="020F0A02020204030203"/>
                <a:sym typeface="Lato Black" panose="020F0A02020204030203"/>
              </a:rPr>
              <a:t>mmmmm</a:t>
            </a:r>
            <a:r>
              <a:rPr lang="en-US" sz="1100">
                <a:solidFill>
                  <a:schemeClr val="bg1"/>
                </a:solidFill>
                <a:ea typeface="+mn-lt"/>
                <a:cs typeface="Lato Black" panose="020F0A02020204030203"/>
                <a:sym typeface="Lato Black" panose="020F0A02020204030203"/>
              </a:rPr>
              <a:t>modeling</a:t>
            </a:r>
            <a:endParaRPr lang="en-US" sz="1100" i="1">
              <a:solidFill>
                <a:schemeClr val="bg1"/>
              </a:solidFill>
              <a:ea typeface="+mn-lt"/>
              <a:cs typeface="Lato Black" panose="020F0A02020204030203"/>
              <a:sym typeface="Lato Black" panose="020F0A02020204030203"/>
            </a:endParaRPr>
          </a:p>
        </p:txBody>
      </p:sp>
      <p:sp>
        <p:nvSpPr>
          <p:cNvPr id="4" name="圆角矩形 3"/>
          <p:cNvSpPr/>
          <p:nvPr/>
        </p:nvSpPr>
        <p:spPr>
          <a:xfrm>
            <a:off x="1018540" y="1633855"/>
            <a:ext cx="10200640" cy="4632325"/>
          </a:xfrm>
          <a:prstGeom prst="roundRect">
            <a:avLst/>
          </a:prstGeom>
          <a:effectLst>
            <a:glow rad="7620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descr="b93693116f7e70f1375a56421046852"/>
          <p:cNvPicPr>
            <a:picLocks noChangeAspect="1"/>
          </p:cNvPicPr>
          <p:nvPr/>
        </p:nvPicPr>
        <p:blipFill>
          <a:blip r:embed="rId4"/>
          <a:stretch>
            <a:fillRect/>
          </a:stretch>
        </p:blipFill>
        <p:spPr>
          <a:xfrm>
            <a:off x="1017905" y="3143250"/>
            <a:ext cx="10200640" cy="170497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3" y="0"/>
            <a:ext cx="12190593" cy="6858000"/>
          </a:xfrm>
          <a:prstGeom prst="rect">
            <a:avLst/>
          </a:prstGeom>
        </p:spPr>
      </p:pic>
      <p:sp>
        <p:nvSpPr>
          <p:cNvPr id="4" name="矩形 3"/>
          <p:cNvSpPr/>
          <p:nvPr/>
        </p:nvSpPr>
        <p:spPr>
          <a:xfrm>
            <a:off x="635" y="0"/>
            <a:ext cx="12192000" cy="6858000"/>
          </a:xfrm>
          <a:prstGeom prst="rect">
            <a:avLst/>
          </a:prstGeom>
          <a:gradFill>
            <a:gsLst>
              <a:gs pos="0">
                <a:schemeClr val="tx1">
                  <a:lumMod val="95000"/>
                  <a:lumOff val="5000"/>
                </a:schemeClr>
              </a:gs>
              <a:gs pos="100000">
                <a:schemeClr val="tx1">
                  <a:lumMod val="95000"/>
                  <a:lumOff val="5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7" name="文本框 6"/>
          <p:cNvSpPr txBox="1"/>
          <p:nvPr/>
        </p:nvSpPr>
        <p:spPr>
          <a:xfrm>
            <a:off x="1931035" y="2415540"/>
            <a:ext cx="8992870" cy="398780"/>
          </a:xfrm>
          <a:prstGeom prst="rect">
            <a:avLst/>
          </a:prstGeom>
          <a:noFill/>
        </p:spPr>
        <p:txBody>
          <a:bodyPr wrap="square" rtlCol="0">
            <a:spAutoFit/>
          </a:bodyPr>
          <a:lstStyle/>
          <a:p>
            <a:r>
              <a:rPr lang="en-US" sz="2000">
                <a:solidFill>
                  <a:schemeClr val="bg1"/>
                </a:solidFill>
              </a:rPr>
              <a:t>    </a:t>
            </a:r>
            <a:endParaRPr sz="2000">
              <a:solidFill>
                <a:schemeClr val="bg1"/>
              </a:solidFill>
            </a:endParaRPr>
          </a:p>
        </p:txBody>
      </p:sp>
      <p:sp>
        <p:nvSpPr>
          <p:cNvPr id="8" name="文本框 7"/>
          <p:cNvSpPr txBox="1"/>
          <p:nvPr/>
        </p:nvSpPr>
        <p:spPr>
          <a:xfrm>
            <a:off x="3768090" y="802005"/>
            <a:ext cx="4645660" cy="460375"/>
          </a:xfrm>
          <a:prstGeom prst="rect">
            <a:avLst/>
          </a:prstGeom>
          <a:noFill/>
        </p:spPr>
        <p:txBody>
          <a:bodyPr wrap="square" rtlCol="0">
            <a:spAutoFit/>
          </a:bodyPr>
          <a:lstStyle/>
          <a:p>
            <a:pPr marL="0" marR="0" lvl="0" indent="0" algn="l" defTabSz="914400" rtl="0" fontAlgn="auto">
              <a:lnSpc>
                <a:spcPct val="100000"/>
              </a:lnSpc>
              <a:spcBef>
                <a:spcPts val="0"/>
              </a:spcBef>
              <a:spcAft>
                <a:spcPts val="0"/>
              </a:spcAft>
              <a:buClrTx/>
              <a:buSzTx/>
              <a:buFontTx/>
              <a:buNone/>
              <a:defRPr/>
            </a:pPr>
            <a:r>
              <a:rPr lang="en-US" altLang="zh-CN" sz="2400" b="1" i="1" noProof="0" dirty="0">
                <a:ln>
                  <a:noFill/>
                </a:ln>
                <a:solidFill>
                  <a:prstClr val="white"/>
                </a:solidFill>
                <a:effectLst/>
                <a:uLnTx/>
                <a:uFillTx/>
                <a:latin typeface="微软雅黑" panose="020B0503020204020204" pitchFamily="34" charset="-122"/>
                <a:ea typeface="微软雅黑" panose="020B0503020204020204" pitchFamily="34" charset="-122"/>
                <a:sym typeface="+mn-ea"/>
              </a:rPr>
              <a:t>    </a:t>
            </a:r>
            <a:r>
              <a:rPr lang="zh-CN" sz="2400" b="1" i="1" noProof="0" dirty="0">
                <a:ln>
                  <a:noFill/>
                </a:ln>
                <a:solidFill>
                  <a:prstClr val="white"/>
                </a:solidFill>
                <a:effectLst/>
                <a:uLnTx/>
                <a:uFillTx/>
                <a:latin typeface="微软雅黑" panose="020B0503020204020204" pitchFamily="34" charset="-122"/>
                <a:ea typeface="微软雅黑" panose="020B0503020204020204" pitchFamily="34" charset="-122"/>
                <a:sym typeface="+mn-ea"/>
              </a:rPr>
              <a:t>信用分模型</a:t>
            </a:r>
            <a:r>
              <a:rPr lang="zh-CN" altLang="en-US" sz="2400" b="1" i="1" noProof="0" dirty="0">
                <a:ln>
                  <a:noFill/>
                </a:ln>
                <a:solidFill>
                  <a:prstClr val="white"/>
                </a:solidFill>
                <a:effectLst/>
                <a:uLnTx/>
                <a:uFillTx/>
                <a:latin typeface="微软雅黑" panose="020B0503020204020204" pitchFamily="34" charset="-122"/>
                <a:ea typeface="微软雅黑" panose="020B0503020204020204" pitchFamily="34" charset="-122"/>
                <a:sym typeface="+mn-ea"/>
              </a:rPr>
              <a:t>一以逻辑回归为例</a:t>
            </a:r>
          </a:p>
        </p:txBody>
      </p:sp>
      <p:pic>
        <p:nvPicPr>
          <p:cNvPr id="2" name="图片 1"/>
          <p:cNvPicPr>
            <a:picLocks noChangeAspect="1"/>
          </p:cNvPicPr>
          <p:nvPr/>
        </p:nvPicPr>
        <p:blipFill>
          <a:blip r:embed="rId3"/>
          <a:stretch>
            <a:fillRect/>
          </a:stretch>
        </p:blipFill>
        <p:spPr>
          <a:xfrm>
            <a:off x="787400" y="1907540"/>
            <a:ext cx="4476750" cy="752475"/>
          </a:xfrm>
          <a:prstGeom prst="rect">
            <a:avLst/>
          </a:prstGeom>
        </p:spPr>
      </p:pic>
      <p:sp>
        <p:nvSpPr>
          <p:cNvPr id="3" name="文本框 2"/>
          <p:cNvSpPr txBox="1"/>
          <p:nvPr/>
        </p:nvSpPr>
        <p:spPr>
          <a:xfrm>
            <a:off x="787400" y="1370965"/>
            <a:ext cx="1554480" cy="368300"/>
          </a:xfrm>
          <a:prstGeom prst="rect">
            <a:avLst/>
          </a:prstGeom>
          <a:noFill/>
        </p:spPr>
        <p:txBody>
          <a:bodyPr wrap="none" rtlCol="0">
            <a:spAutoFit/>
          </a:bodyPr>
          <a:lstStyle/>
          <a:p>
            <a:r>
              <a:rPr lang="zh-CN" altLang="en-US">
                <a:solidFill>
                  <a:schemeClr val="bg1"/>
                </a:solidFill>
              </a:rPr>
              <a:t>线性可加模型</a:t>
            </a:r>
          </a:p>
        </p:txBody>
      </p:sp>
      <p:pic>
        <p:nvPicPr>
          <p:cNvPr id="6" name="图片 5"/>
          <p:cNvPicPr>
            <a:picLocks noChangeAspect="1"/>
          </p:cNvPicPr>
          <p:nvPr/>
        </p:nvPicPr>
        <p:blipFill>
          <a:blip r:embed="rId4"/>
          <a:stretch>
            <a:fillRect/>
          </a:stretch>
        </p:blipFill>
        <p:spPr>
          <a:xfrm>
            <a:off x="787400" y="3503295"/>
            <a:ext cx="2981325" cy="857250"/>
          </a:xfrm>
          <a:prstGeom prst="rect">
            <a:avLst/>
          </a:prstGeom>
        </p:spPr>
      </p:pic>
      <p:sp>
        <p:nvSpPr>
          <p:cNvPr id="10" name="文本框 9"/>
          <p:cNvSpPr txBox="1"/>
          <p:nvPr/>
        </p:nvSpPr>
        <p:spPr>
          <a:xfrm>
            <a:off x="787400" y="2974975"/>
            <a:ext cx="1097280" cy="368300"/>
          </a:xfrm>
          <a:prstGeom prst="rect">
            <a:avLst/>
          </a:prstGeom>
          <a:noFill/>
        </p:spPr>
        <p:txBody>
          <a:bodyPr wrap="none" rtlCol="0">
            <a:spAutoFit/>
          </a:bodyPr>
          <a:lstStyle/>
          <a:p>
            <a:r>
              <a:rPr lang="zh-CN" altLang="en-US">
                <a:solidFill>
                  <a:schemeClr val="bg1"/>
                </a:solidFill>
              </a:rPr>
              <a:t>值域变换</a:t>
            </a:r>
          </a:p>
        </p:txBody>
      </p:sp>
      <p:pic>
        <p:nvPicPr>
          <p:cNvPr id="11" name="图片 10"/>
          <p:cNvPicPr>
            <a:picLocks noChangeAspect="1"/>
          </p:cNvPicPr>
          <p:nvPr/>
        </p:nvPicPr>
        <p:blipFill>
          <a:blip r:embed="rId5"/>
          <a:stretch>
            <a:fillRect/>
          </a:stretch>
        </p:blipFill>
        <p:spPr>
          <a:xfrm>
            <a:off x="787400" y="5195570"/>
            <a:ext cx="4391025" cy="1247775"/>
          </a:xfrm>
          <a:prstGeom prst="rect">
            <a:avLst/>
          </a:prstGeom>
        </p:spPr>
      </p:pic>
      <p:sp>
        <p:nvSpPr>
          <p:cNvPr id="12" name="文本框 11"/>
          <p:cNvSpPr txBox="1"/>
          <p:nvPr/>
        </p:nvSpPr>
        <p:spPr>
          <a:xfrm>
            <a:off x="787400" y="4706620"/>
            <a:ext cx="2468880" cy="368300"/>
          </a:xfrm>
          <a:prstGeom prst="rect">
            <a:avLst/>
          </a:prstGeom>
          <a:noFill/>
        </p:spPr>
        <p:txBody>
          <a:bodyPr wrap="none" rtlCol="0">
            <a:spAutoFit/>
          </a:bodyPr>
          <a:lstStyle/>
          <a:p>
            <a:r>
              <a:rPr lang="zh-CN" altLang="en-US">
                <a:solidFill>
                  <a:schemeClr val="bg1"/>
                </a:solidFill>
              </a:rPr>
              <a:t>对于单个客户违约概率</a:t>
            </a:r>
          </a:p>
        </p:txBody>
      </p:sp>
      <p:pic>
        <p:nvPicPr>
          <p:cNvPr id="13" name="图片 12"/>
          <p:cNvPicPr>
            <a:picLocks noChangeAspect="1"/>
          </p:cNvPicPr>
          <p:nvPr/>
        </p:nvPicPr>
        <p:blipFill>
          <a:blip r:embed="rId6"/>
          <a:stretch>
            <a:fillRect/>
          </a:stretch>
        </p:blipFill>
        <p:spPr>
          <a:xfrm>
            <a:off x="6337935" y="3503295"/>
            <a:ext cx="5505450" cy="952500"/>
          </a:xfrm>
          <a:prstGeom prst="rect">
            <a:avLst/>
          </a:prstGeom>
        </p:spPr>
      </p:pic>
      <p:sp>
        <p:nvSpPr>
          <p:cNvPr id="14" name="文本框 13"/>
          <p:cNvSpPr txBox="1"/>
          <p:nvPr/>
        </p:nvSpPr>
        <p:spPr>
          <a:xfrm>
            <a:off x="8413750" y="2974975"/>
            <a:ext cx="1097280" cy="368300"/>
          </a:xfrm>
          <a:prstGeom prst="rect">
            <a:avLst/>
          </a:prstGeom>
          <a:noFill/>
        </p:spPr>
        <p:txBody>
          <a:bodyPr wrap="none" rtlCol="0">
            <a:spAutoFit/>
          </a:bodyPr>
          <a:lstStyle/>
          <a:p>
            <a:r>
              <a:rPr lang="zh-CN" altLang="en-US">
                <a:solidFill>
                  <a:schemeClr val="bg1"/>
                </a:solidFill>
              </a:rPr>
              <a:t>损失函数</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3" y="0"/>
            <a:ext cx="12190593" cy="6858000"/>
          </a:xfrm>
          <a:prstGeom prst="rect">
            <a:avLst/>
          </a:prstGeom>
        </p:spPr>
      </p:pic>
      <p:sp>
        <p:nvSpPr>
          <p:cNvPr id="4" name="矩形 3"/>
          <p:cNvSpPr/>
          <p:nvPr/>
        </p:nvSpPr>
        <p:spPr>
          <a:xfrm>
            <a:off x="635" y="0"/>
            <a:ext cx="12192000" cy="6858000"/>
          </a:xfrm>
          <a:prstGeom prst="rect">
            <a:avLst/>
          </a:prstGeom>
          <a:gradFill>
            <a:gsLst>
              <a:gs pos="0">
                <a:schemeClr val="tx1">
                  <a:lumMod val="95000"/>
                  <a:lumOff val="5000"/>
                </a:schemeClr>
              </a:gs>
              <a:gs pos="100000">
                <a:schemeClr val="tx1">
                  <a:lumMod val="95000"/>
                  <a:lumOff val="5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mc:AlternateContent xmlns:mc="http://schemas.openxmlformats.org/markup-compatibility/2006">
        <mc:Choice xmlns:a14="http://schemas.microsoft.com/office/drawing/2010/main" Requires="a14">
          <p:sp>
            <p:nvSpPr>
              <p:cNvPr id="7" name="文本框 6"/>
              <p:cNvSpPr txBox="1"/>
              <p:nvPr/>
            </p:nvSpPr>
            <p:spPr>
              <a:xfrm>
                <a:off x="1931035" y="2415540"/>
                <a:ext cx="8828823" cy="1631216"/>
              </a:xfrm>
              <a:prstGeom prst="rect">
                <a:avLst/>
              </a:prstGeom>
              <a:noFill/>
            </p:spPr>
            <p:txBody>
              <a:bodyPr wrap="square" rtlCol="0">
                <a:spAutoFit/>
              </a:bodyPr>
              <a:lstStyle/>
              <a:p>
                <a:r>
                  <a:rPr lang="zh-CN" altLang="en-US" sz="2000" dirty="0">
                    <a:solidFill>
                      <a:schemeClr val="bg1"/>
                    </a:solidFill>
                  </a:rPr>
                  <a:t>评分卡的分值分配，由比率决定。例如，一个评分卡可以设定，评分每降低</a:t>
                </a:r>
                <a14:m>
                  <m:oMath xmlns:m="http://schemas.openxmlformats.org/officeDocument/2006/math">
                    <m:r>
                      <a:rPr lang="en-US" altLang="zh-CN" sz="2000" i="1" dirty="0" smtClean="0">
                        <a:solidFill>
                          <a:schemeClr val="bg1"/>
                        </a:solidFill>
                        <a:latin typeface="Cambria Math" panose="02040503050406030204" pitchFamily="18" charset="0"/>
                      </a:rPr>
                      <m:t>20</m:t>
                    </m:r>
                  </m:oMath>
                </a14:m>
                <a:r>
                  <a:rPr lang="zh-CN" altLang="en-US" sz="2000" dirty="0">
                    <a:solidFill>
                      <a:schemeClr val="bg1"/>
                    </a:solidFill>
                  </a:rPr>
                  <a:t>分，违约的比率升高一倍，</a:t>
                </a:r>
                <a:r>
                  <a:rPr lang="en-US" altLang="zh-CN" sz="2000" dirty="0">
                    <a:solidFill>
                      <a:schemeClr val="bg1"/>
                    </a:solidFill>
                  </a:rPr>
                  <a:t>600</a:t>
                </a:r>
                <a:r>
                  <a:rPr lang="zh-CN" altLang="en-US" sz="2000" dirty="0">
                    <a:solidFill>
                      <a:schemeClr val="bg1"/>
                    </a:solidFill>
                  </a:rPr>
                  <a:t>分账户的违约比率是</a:t>
                </a:r>
                <a:r>
                  <a:rPr lang="en-US" altLang="zh-CN" sz="2000" dirty="0">
                    <a:solidFill>
                      <a:schemeClr val="bg1"/>
                    </a:solidFill>
                  </a:rPr>
                  <a:t>620</a:t>
                </a:r>
                <a:r>
                  <a:rPr lang="zh-CN" altLang="en-US" sz="2000" dirty="0">
                    <a:solidFill>
                      <a:schemeClr val="bg1"/>
                    </a:solidFill>
                  </a:rPr>
                  <a:t>分账户的两倍。每个得分对应一个特定的违约比率，便于控制预期违约账户。</a:t>
                </a:r>
                <a:endParaRPr lang="en-US" altLang="zh-CN" sz="2000" dirty="0">
                  <a:solidFill>
                    <a:schemeClr val="bg1"/>
                  </a:solidFill>
                </a:endParaRPr>
              </a:p>
              <a:p>
                <a14:m>
                  <m:oMathPara xmlns:m="http://schemas.openxmlformats.org/officeDocument/2006/math">
                    <m:oMathParaPr>
                      <m:jc m:val="centerGroup"/>
                    </m:oMathParaPr>
                    <m:oMath xmlns:m="http://schemas.openxmlformats.org/officeDocument/2006/math">
                      <m:r>
                        <a:rPr lang="en-US" altLang="zh-CN" sz="2000" i="1">
                          <a:solidFill>
                            <a:schemeClr val="bg1"/>
                          </a:solidFill>
                          <a:latin typeface="Cambria Math" panose="02040503050406030204" pitchFamily="18" charset="0"/>
                        </a:rPr>
                        <m:t>𝑆𝑐𝑜𝑟𝑒</m:t>
                      </m:r>
                      <m:r>
                        <a:rPr lang="en-US" altLang="zh-CN" sz="2000" i="1">
                          <a:solidFill>
                            <a:schemeClr val="bg1"/>
                          </a:solidFill>
                          <a:latin typeface="Cambria Math" panose="02040503050406030204" pitchFamily="18" charset="0"/>
                        </a:rPr>
                        <m:t>=</m:t>
                      </m:r>
                      <m:r>
                        <a:rPr lang="en-US" altLang="zh-CN" sz="2000" i="1">
                          <a:solidFill>
                            <a:schemeClr val="bg1"/>
                          </a:solidFill>
                          <a:latin typeface="Cambria Math" panose="02040503050406030204" pitchFamily="18" charset="0"/>
                        </a:rPr>
                        <m:t>𝐴</m:t>
                      </m:r>
                      <m:r>
                        <a:rPr lang="en-US" altLang="zh-CN" sz="2000" i="1">
                          <a:solidFill>
                            <a:schemeClr val="bg1"/>
                          </a:solidFill>
                          <a:latin typeface="Cambria Math" panose="02040503050406030204" pitchFamily="18" charset="0"/>
                        </a:rPr>
                        <m:t>-</m:t>
                      </m:r>
                      <m:r>
                        <a:rPr lang="en-US" altLang="zh-CN" sz="2000" i="1">
                          <a:solidFill>
                            <a:schemeClr val="bg1"/>
                          </a:solidFill>
                          <a:latin typeface="Cambria Math" panose="02040503050406030204" pitchFamily="18" charset="0"/>
                        </a:rPr>
                        <m:t>𝐵</m:t>
                      </m:r>
                      <m:r>
                        <a:rPr lang="en-US" altLang="zh-CN" sz="2000" b="0" i="1" smtClean="0">
                          <a:solidFill>
                            <a:schemeClr val="bg1"/>
                          </a:solidFill>
                          <a:latin typeface="Cambria Math" panose="02040503050406030204" pitchFamily="18" charset="0"/>
                        </a:rPr>
                        <m:t>×</m:t>
                      </m:r>
                      <m:sSub>
                        <m:sSubPr>
                          <m:ctrlPr>
                            <a:rPr lang="en-US" altLang="zh-CN" sz="2000" b="0" i="1" smtClean="0">
                              <a:solidFill>
                                <a:schemeClr val="bg1"/>
                              </a:solidFill>
                              <a:latin typeface="Cambria Math" panose="02040503050406030204" pitchFamily="18" charset="0"/>
                            </a:rPr>
                          </m:ctrlPr>
                        </m:sSubPr>
                        <m:e>
                          <m:r>
                            <a:rPr lang="en-US" altLang="zh-CN" sz="2000" b="0" i="1" smtClean="0">
                              <a:solidFill>
                                <a:schemeClr val="bg1"/>
                              </a:solidFill>
                              <a:latin typeface="Cambria Math" panose="02040503050406030204" pitchFamily="18" charset="0"/>
                            </a:rPr>
                            <m:t>𝑧</m:t>
                          </m:r>
                        </m:e>
                        <m:sub>
                          <m:r>
                            <a:rPr lang="en-US" altLang="zh-CN" sz="2000" b="0" i="1" smtClean="0">
                              <a:solidFill>
                                <a:schemeClr val="bg1"/>
                              </a:solidFill>
                              <a:latin typeface="Cambria Math" panose="02040503050406030204" pitchFamily="18" charset="0"/>
                            </a:rPr>
                            <m:t>𝑖</m:t>
                          </m:r>
                        </m:sub>
                      </m:sSub>
                    </m:oMath>
                  </m:oMathPara>
                </a14:m>
                <a:endParaRPr lang="en-US" sz="2000" dirty="0">
                  <a:solidFill>
                    <a:schemeClr val="bg1"/>
                  </a:solidFill>
                </a:endParaRPr>
              </a:p>
              <a:p>
                <a:endParaRPr sz="2000" dirty="0">
                  <a:solidFill>
                    <a:schemeClr val="bg1"/>
                  </a:solidFill>
                </a:endParaRPr>
              </a:p>
            </p:txBody>
          </p:sp>
        </mc:Choice>
        <mc:Fallback>
          <p:sp>
            <p:nvSpPr>
              <p:cNvPr id="7" name="文本框 6"/>
              <p:cNvSpPr txBox="1">
                <a:spLocks noRot="1" noChangeAspect="1" noMove="1" noResize="1" noEditPoints="1" noAdjustHandles="1" noChangeArrowheads="1" noChangeShapeType="1" noTextEdit="1"/>
              </p:cNvSpPr>
              <p:nvPr/>
            </p:nvSpPr>
            <p:spPr>
              <a:xfrm>
                <a:off x="1931035" y="2415540"/>
                <a:ext cx="8828823" cy="1631216"/>
              </a:xfrm>
              <a:prstGeom prst="rect">
                <a:avLst/>
              </a:prstGeom>
              <a:blipFill>
                <a:blip r:embed="rId3"/>
                <a:stretch>
                  <a:fillRect l="-760" t="-1866"/>
                </a:stretch>
              </a:blipFill>
            </p:spPr>
            <p:txBody>
              <a:bodyPr/>
              <a:lstStyle/>
              <a:p>
                <a:r>
                  <a:rPr lang="zh-CN" altLang="en-US">
                    <a:noFill/>
                  </a:rPr>
                  <a:t> </a:t>
                </a:r>
              </a:p>
            </p:txBody>
          </p:sp>
        </mc:Fallback>
      </mc:AlternateContent>
      <p:sp>
        <p:nvSpPr>
          <p:cNvPr id="8" name="文本框 7"/>
          <p:cNvSpPr txBox="1"/>
          <p:nvPr/>
        </p:nvSpPr>
        <p:spPr>
          <a:xfrm>
            <a:off x="4794250" y="802005"/>
            <a:ext cx="3619500" cy="460375"/>
          </a:xfrm>
          <a:prstGeom prst="rect">
            <a:avLst/>
          </a:prstGeom>
          <a:noFill/>
        </p:spPr>
        <p:txBody>
          <a:bodyPr wrap="square" rtlCol="0">
            <a:spAutoFit/>
          </a:bodyPr>
          <a:lstStyle/>
          <a:p>
            <a:pPr marL="0" marR="0" lvl="0" indent="0" algn="l" defTabSz="914400" rtl="0" fontAlgn="auto">
              <a:lnSpc>
                <a:spcPct val="100000"/>
              </a:lnSpc>
              <a:spcBef>
                <a:spcPts val="0"/>
              </a:spcBef>
              <a:spcAft>
                <a:spcPts val="0"/>
              </a:spcAft>
              <a:buClrTx/>
              <a:buSzTx/>
              <a:buFontTx/>
              <a:buNone/>
              <a:defRPr/>
            </a:pPr>
            <a:r>
              <a:rPr lang="en-US" altLang="zh-CN" sz="2400" b="1" i="1" noProof="0" dirty="0">
                <a:ln>
                  <a:noFill/>
                </a:ln>
                <a:solidFill>
                  <a:prstClr val="white"/>
                </a:solidFill>
                <a:effectLst/>
                <a:uLnTx/>
                <a:uFillTx/>
                <a:latin typeface="微软雅黑" panose="020B0503020204020204" pitchFamily="34" charset="-122"/>
                <a:ea typeface="微软雅黑" panose="020B0503020204020204" pitchFamily="34" charset="-122"/>
                <a:sym typeface="+mn-ea"/>
              </a:rPr>
              <a:t>    </a:t>
            </a:r>
            <a:r>
              <a:rPr lang="zh-CN" sz="2400" b="1" i="1" noProof="0" dirty="0">
                <a:ln>
                  <a:noFill/>
                </a:ln>
                <a:solidFill>
                  <a:prstClr val="white"/>
                </a:solidFill>
                <a:effectLst/>
                <a:uLnTx/>
                <a:uFillTx/>
                <a:latin typeface="微软雅黑" panose="020B0503020204020204" pitchFamily="34" charset="-122"/>
                <a:ea typeface="微软雅黑" panose="020B0503020204020204" pitchFamily="34" charset="-122"/>
                <a:sym typeface="+mn-ea"/>
              </a:rPr>
              <a:t>评分卡模型</a:t>
            </a:r>
            <a:r>
              <a:rPr lang="en-US" altLang="zh-CN" sz="2400" b="1" i="1" noProof="0" dirty="0">
                <a:ln>
                  <a:noFill/>
                </a:ln>
                <a:solidFill>
                  <a:prstClr val="white"/>
                </a:solidFill>
                <a:effectLst/>
                <a:uLnTx/>
                <a:uFillTx/>
                <a:latin typeface="微软雅黑" panose="020B0503020204020204" pitchFamily="34" charset="-122"/>
                <a:ea typeface="微软雅黑" panose="020B0503020204020204" pitchFamily="34" charset="-122"/>
                <a:sym typeface="+mn-ea"/>
              </a:rPr>
              <a:t>-PDO</a:t>
            </a:r>
            <a:r>
              <a:rPr lang="zh-CN" altLang="en-US" sz="2400" b="1" i="1" noProof="0" dirty="0">
                <a:ln>
                  <a:noFill/>
                </a:ln>
                <a:solidFill>
                  <a:prstClr val="white"/>
                </a:solidFill>
                <a:effectLst/>
                <a:uLnTx/>
                <a:uFillTx/>
                <a:latin typeface="微软雅黑" panose="020B0503020204020204" pitchFamily="34" charset="-122"/>
                <a:ea typeface="微软雅黑" panose="020B0503020204020204" pitchFamily="34" charset="-122"/>
                <a:sym typeface="+mn-ea"/>
              </a:rPr>
              <a:t>法</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3" y="0"/>
            <a:ext cx="12190593" cy="6858000"/>
          </a:xfrm>
          <a:prstGeom prst="rect">
            <a:avLst/>
          </a:prstGeom>
        </p:spPr>
      </p:pic>
      <p:sp>
        <p:nvSpPr>
          <p:cNvPr id="4" name="矩形 3"/>
          <p:cNvSpPr/>
          <p:nvPr/>
        </p:nvSpPr>
        <p:spPr>
          <a:xfrm>
            <a:off x="635" y="0"/>
            <a:ext cx="12192000" cy="6858000"/>
          </a:xfrm>
          <a:prstGeom prst="rect">
            <a:avLst/>
          </a:prstGeom>
          <a:gradFill>
            <a:gsLst>
              <a:gs pos="0">
                <a:schemeClr val="tx1">
                  <a:lumMod val="95000"/>
                  <a:lumOff val="5000"/>
                </a:schemeClr>
              </a:gs>
              <a:gs pos="100000">
                <a:schemeClr val="tx1">
                  <a:lumMod val="95000"/>
                  <a:lumOff val="5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mc:AlternateContent xmlns:mc="http://schemas.openxmlformats.org/markup-compatibility/2006">
        <mc:Choice xmlns:a14="http://schemas.microsoft.com/office/drawing/2010/main" Requires="a14">
          <p:sp>
            <p:nvSpPr>
              <p:cNvPr id="7" name="文本框 6"/>
              <p:cNvSpPr txBox="1"/>
              <p:nvPr/>
            </p:nvSpPr>
            <p:spPr>
              <a:xfrm>
                <a:off x="1931035" y="2415540"/>
                <a:ext cx="8828823" cy="3433761"/>
              </a:xfrm>
              <a:prstGeom prst="rect">
                <a:avLst/>
              </a:prstGeom>
              <a:noFill/>
            </p:spPr>
            <p:txBody>
              <a:bodyPr wrap="square" rtlCol="0">
                <a:spAutoFit/>
              </a:bodyPr>
              <a:lstStyle/>
              <a:p>
                <a:endParaRPr lang="en-US" altLang="zh-CN" sz="2000" i="1" dirty="0">
                  <a:solidFill>
                    <a:schemeClr val="bg1"/>
                  </a:solidFill>
                  <a:latin typeface="Cambria Math" panose="02040503050406030204" pitchFamily="18" charset="0"/>
                </a:endParaRPr>
              </a:p>
              <a:p>
                <a14:m>
                  <m:oMathPara xmlns:m="http://schemas.openxmlformats.org/officeDocument/2006/math">
                    <m:oMathParaPr>
                      <m:jc m:val="centerGroup"/>
                    </m:oMathParaPr>
                    <m:oMath xmlns:m="http://schemas.openxmlformats.org/officeDocument/2006/math">
                      <m:r>
                        <a:rPr lang="zh-CN" altLang="el-GR" sz="2000" i="1" smtClean="0">
                          <a:solidFill>
                            <a:schemeClr val="bg1"/>
                          </a:solidFill>
                          <a:latin typeface="Cambria Math" panose="02040503050406030204" pitchFamily="18" charset="0"/>
                        </a:rPr>
                        <m:t>𝐵</m:t>
                      </m:r>
                      <m:r>
                        <a:rPr lang="el-GR" altLang="zh-CN" sz="2000" b="0" i="0" smtClean="0">
                          <a:solidFill>
                            <a:schemeClr val="bg1"/>
                          </a:solidFill>
                          <a:latin typeface="Cambria Math" panose="02040503050406030204" pitchFamily="18" charset="0"/>
                        </a:rPr>
                        <m:t>=</m:t>
                      </m:r>
                      <m:f>
                        <m:fPr>
                          <m:ctrlPr>
                            <a:rPr lang="ar-AE" altLang="zh-CN" sz="2000" b="0" i="0" smtClean="0">
                              <a:solidFill>
                                <a:schemeClr val="bg1"/>
                              </a:solidFill>
                              <a:latin typeface="Cambria Math" panose="02040503050406030204" pitchFamily="18" charset="0"/>
                            </a:rPr>
                          </m:ctrlPr>
                        </m:fPr>
                        <m:num>
                          <m:r>
                            <m:rPr>
                              <m:sty m:val="p"/>
                            </m:rPr>
                            <a:rPr lang="en-US" altLang="zh-CN" sz="2000" b="0" i="0" smtClean="0">
                              <a:solidFill>
                                <a:schemeClr val="bg1"/>
                              </a:solidFill>
                              <a:latin typeface="Cambria Math" panose="02040503050406030204" pitchFamily="18" charset="0"/>
                            </a:rPr>
                            <m:t>PDO</m:t>
                          </m:r>
                        </m:num>
                        <m:den>
                          <m:func>
                            <m:funcPr>
                              <m:ctrlPr>
                                <a:rPr lang="ar-AE" altLang="zh-CN" sz="2000" b="0" i="1" smtClean="0">
                                  <a:solidFill>
                                    <a:schemeClr val="bg1"/>
                                  </a:solidFill>
                                  <a:latin typeface="Cambria Math" panose="02040503050406030204" pitchFamily="18" charset="0"/>
                                </a:rPr>
                              </m:ctrlPr>
                            </m:funcPr>
                            <m:fName>
                              <m:r>
                                <m:rPr>
                                  <m:sty m:val="p"/>
                                </m:rPr>
                                <a:rPr lang="en-US" altLang="zh-CN" sz="2000" b="0" i="0" smtClean="0">
                                  <a:solidFill>
                                    <a:schemeClr val="bg1"/>
                                  </a:solidFill>
                                  <a:latin typeface="Cambria Math" panose="02040503050406030204" pitchFamily="18" charset="0"/>
                                </a:rPr>
                                <m:t>ln</m:t>
                              </m:r>
                            </m:fName>
                            <m:e>
                              <m:d>
                                <m:dPr>
                                  <m:ctrlPr>
                                    <a:rPr lang="ar-AE" altLang="zh-CN" sz="2000" b="0" i="1" smtClean="0">
                                      <a:solidFill>
                                        <a:schemeClr val="bg1"/>
                                      </a:solidFill>
                                      <a:latin typeface="Cambria Math" panose="02040503050406030204" pitchFamily="18" charset="0"/>
                                    </a:rPr>
                                  </m:ctrlPr>
                                </m:dPr>
                                <m:e>
                                  <m:r>
                                    <a:rPr lang="ar-AE" altLang="zh-CN" sz="2000" b="0" i="1" smtClean="0">
                                      <a:solidFill>
                                        <a:schemeClr val="bg1"/>
                                      </a:solidFill>
                                      <a:latin typeface="Cambria Math" panose="02040503050406030204" pitchFamily="18" charset="0"/>
                                    </a:rPr>
                                    <m:t>2</m:t>
                                  </m:r>
                                </m:e>
                              </m:d>
                            </m:e>
                          </m:func>
                        </m:den>
                      </m:f>
                    </m:oMath>
                  </m:oMathPara>
                </a14:m>
                <a:endParaRPr lang="ar-AE" altLang="zh-CN" sz="2000" i="1" dirty="0">
                  <a:solidFill>
                    <a:schemeClr val="bg1"/>
                  </a:solidFill>
                  <a:latin typeface="Cambria Math" panose="02040503050406030204" pitchFamily="18" charset="0"/>
                </a:endParaRPr>
              </a:p>
              <a:p>
                <a14:m>
                  <m:oMathPara xmlns:m="http://schemas.openxmlformats.org/officeDocument/2006/math">
                    <m:oMathParaPr>
                      <m:jc m:val="centerGroup"/>
                    </m:oMathParaPr>
                    <m:oMath xmlns:m="http://schemas.openxmlformats.org/officeDocument/2006/math">
                      <m:r>
                        <a:rPr lang="zh-CN" altLang="ar-AE" sz="2000" i="1">
                          <a:solidFill>
                            <a:schemeClr val="bg1"/>
                          </a:solidFill>
                          <a:latin typeface="Cambria Math" panose="02040503050406030204" pitchFamily="18" charset="0"/>
                        </a:rPr>
                        <m:t>𝐴</m:t>
                      </m:r>
                      <m:r>
                        <a:rPr lang="ar-AE" altLang="zh-CN" sz="2000" i="1">
                          <a:solidFill>
                            <a:schemeClr val="bg1"/>
                          </a:solidFill>
                          <a:latin typeface="Cambria Math" panose="02040503050406030204" pitchFamily="18" charset="0"/>
                        </a:rPr>
                        <m:t>=</m:t>
                      </m:r>
                      <m:sSub>
                        <m:sSubPr>
                          <m:ctrlPr>
                            <a:rPr lang="ar-AE" altLang="zh-CN" sz="2000" i="1">
                              <a:solidFill>
                                <a:schemeClr val="bg1"/>
                              </a:solidFill>
                              <a:latin typeface="Cambria Math" panose="02040503050406030204" pitchFamily="18" charset="0"/>
                            </a:rPr>
                          </m:ctrlPr>
                        </m:sSubPr>
                        <m:e>
                          <m:r>
                            <a:rPr lang="zh-CN" altLang="ar-AE" sz="2000" i="1">
                              <a:solidFill>
                                <a:schemeClr val="bg1"/>
                              </a:solidFill>
                              <a:latin typeface="Cambria Math" panose="02040503050406030204" pitchFamily="18" charset="0"/>
                            </a:rPr>
                            <m:t>𝑝</m:t>
                          </m:r>
                        </m:e>
                        <m:sub>
                          <m:r>
                            <a:rPr lang="ar-AE" altLang="zh-CN" sz="2000" i="1">
                              <a:solidFill>
                                <a:schemeClr val="bg1"/>
                              </a:solidFill>
                              <a:latin typeface="Cambria Math" panose="02040503050406030204" pitchFamily="18" charset="0"/>
                            </a:rPr>
                            <m:t>0</m:t>
                          </m:r>
                        </m:sub>
                      </m:sSub>
                      <m:r>
                        <a:rPr lang="ar-AE" altLang="zh-CN" sz="2000" i="1">
                          <a:solidFill>
                            <a:schemeClr val="bg1"/>
                          </a:solidFill>
                          <a:latin typeface="Cambria Math" panose="02040503050406030204" pitchFamily="18" charset="0"/>
                        </a:rPr>
                        <m:t>+</m:t>
                      </m:r>
                      <m:r>
                        <a:rPr lang="zh-CN" altLang="ar-AE" sz="2000" b="0" i="1" smtClean="0">
                          <a:solidFill>
                            <a:schemeClr val="bg1"/>
                          </a:solidFill>
                          <a:latin typeface="Cambria Math" panose="02040503050406030204" pitchFamily="18" charset="0"/>
                        </a:rPr>
                        <m:t>𝐵</m:t>
                      </m:r>
                      <m:r>
                        <a:rPr lang="ar-AE" altLang="zh-CN" sz="2000" b="0" i="1" smtClean="0">
                          <a:solidFill>
                            <a:schemeClr val="bg1"/>
                          </a:solidFill>
                          <a:latin typeface="Cambria Math" panose="02040503050406030204" pitchFamily="18" charset="0"/>
                        </a:rPr>
                        <m:t>×</m:t>
                      </m:r>
                      <m:r>
                        <a:rPr lang="zh-CN" altLang="ar-AE" sz="2000" i="1">
                          <a:solidFill>
                            <a:schemeClr val="bg1"/>
                          </a:solidFill>
                          <a:latin typeface="Cambria Math" panose="02040503050406030204" pitchFamily="18" charset="0"/>
                        </a:rPr>
                        <m:t>𝑙𝑛</m:t>
                      </m:r>
                      <m:d>
                        <m:dPr>
                          <m:ctrlPr>
                            <a:rPr lang="ar-AE" altLang="zh-CN" sz="2000" i="1">
                              <a:solidFill>
                                <a:schemeClr val="bg1"/>
                              </a:solidFill>
                              <a:latin typeface="Cambria Math" panose="02040503050406030204" pitchFamily="18" charset="0"/>
                            </a:rPr>
                          </m:ctrlPr>
                        </m:dPr>
                        <m:e>
                          <m:sSub>
                            <m:sSubPr>
                              <m:ctrlPr>
                                <a:rPr lang="ar-AE" altLang="zh-CN" sz="2000" i="1">
                                  <a:solidFill>
                                    <a:schemeClr val="bg1"/>
                                  </a:solidFill>
                                  <a:latin typeface="Cambria Math" panose="02040503050406030204" pitchFamily="18" charset="0"/>
                                </a:rPr>
                              </m:ctrlPr>
                            </m:sSubPr>
                            <m:e>
                              <m:r>
                                <a:rPr lang="zh-CN" altLang="ar-AE" sz="2000" i="1" smtClean="0">
                                  <a:solidFill>
                                    <a:schemeClr val="bg1"/>
                                  </a:solidFill>
                                  <a:latin typeface="Cambria Math" panose="02040503050406030204" pitchFamily="18" charset="0"/>
                                </a:rPr>
                                <m:t>𝜃</m:t>
                              </m:r>
                            </m:e>
                            <m:sub>
                              <m:r>
                                <a:rPr lang="ar-AE" altLang="zh-CN" sz="2000" i="1">
                                  <a:solidFill>
                                    <a:schemeClr val="bg1"/>
                                  </a:solidFill>
                                  <a:latin typeface="Cambria Math" panose="02040503050406030204" pitchFamily="18" charset="0"/>
                                </a:rPr>
                                <m:t>0</m:t>
                              </m:r>
                            </m:sub>
                          </m:sSub>
                        </m:e>
                      </m:d>
                    </m:oMath>
                  </m:oMathPara>
                </a14:m>
                <a:endParaRPr lang="ar-AE" altLang="zh-CN" sz="2000" dirty="0">
                  <a:solidFill>
                    <a:schemeClr val="bg1"/>
                  </a:solidFill>
                </a:endParaRPr>
              </a:p>
              <a:p>
                <a:endParaRPr lang="ar-AE" altLang="zh-CN" sz="2000" dirty="0">
                  <a:solidFill>
                    <a:schemeClr val="bg1"/>
                  </a:solidFill>
                </a:endParaRPr>
              </a:p>
              <a:p>
                <a:r>
                  <a:rPr lang="zh-CN" altLang="en-US" sz="2000" dirty="0">
                    <a:solidFill>
                      <a:schemeClr val="bg1"/>
                    </a:solidFill>
                  </a:rPr>
                  <a:t>计算示例，违约比</a:t>
                </a:r>
                <a14:m>
                  <m:oMath xmlns:m="http://schemas.openxmlformats.org/officeDocument/2006/math">
                    <m:r>
                      <a:rPr lang="zh-CN" altLang="en-US" sz="2000" i="1" dirty="0" smtClean="0">
                        <a:solidFill>
                          <a:schemeClr val="bg1"/>
                        </a:solidFill>
                        <a:latin typeface="Cambria Math" panose="02040503050406030204" pitchFamily="18" charset="0"/>
                      </a:rPr>
                      <m:t>𝑂𝑑𝑑𝑠</m:t>
                    </m:r>
                    <m:r>
                      <a:rPr lang="en-US" altLang="zh-CN" sz="2000" i="1" dirty="0">
                        <a:solidFill>
                          <a:schemeClr val="bg1"/>
                        </a:solidFill>
                        <a:latin typeface="Cambria Math" panose="02040503050406030204" pitchFamily="18" charset="0"/>
                      </a:rPr>
                      <m:t>=</m:t>
                    </m:r>
                    <m:f>
                      <m:fPr>
                        <m:ctrlPr>
                          <a:rPr lang="ar-AE" altLang="zh-CN" sz="2000" b="0" i="1" dirty="0" smtClean="0">
                            <a:solidFill>
                              <a:schemeClr val="bg1"/>
                            </a:solidFill>
                            <a:latin typeface="Cambria Math" panose="02040503050406030204" pitchFamily="18" charset="0"/>
                          </a:rPr>
                        </m:ctrlPr>
                      </m:fPr>
                      <m:num>
                        <m:r>
                          <a:rPr lang="ar-AE" altLang="zh-CN" sz="2000" b="0" i="1" dirty="0" smtClean="0">
                            <a:solidFill>
                              <a:schemeClr val="bg1"/>
                            </a:solidFill>
                            <a:latin typeface="Cambria Math" panose="02040503050406030204" pitchFamily="18" charset="0"/>
                          </a:rPr>
                          <m:t>1</m:t>
                        </m:r>
                      </m:num>
                      <m:den>
                        <m:r>
                          <a:rPr lang="ar-AE" altLang="zh-CN" sz="2000" b="0" i="1" dirty="0" smtClean="0">
                            <a:solidFill>
                              <a:schemeClr val="bg1"/>
                            </a:solidFill>
                            <a:latin typeface="Cambria Math" panose="02040503050406030204" pitchFamily="18" charset="0"/>
                          </a:rPr>
                          <m:t>60</m:t>
                        </m:r>
                      </m:den>
                    </m:f>
                  </m:oMath>
                </a14:m>
                <a:r>
                  <a:rPr lang="zh-CN" altLang="en-US" sz="2000" dirty="0">
                    <a:solidFill>
                      <a:schemeClr val="bg1"/>
                    </a:solidFill>
                  </a:rPr>
                  <a:t>的时候，是合理的违约比，此时对应的分值是</a:t>
                </a:r>
                <a14:m>
                  <m:oMath xmlns:m="http://schemas.openxmlformats.org/officeDocument/2006/math">
                    <m:sSub>
                      <m:sSubPr>
                        <m:ctrlPr>
                          <a:rPr lang="ar-AE" altLang="zh-CN" sz="2000" i="1" dirty="0" smtClean="0">
                            <a:solidFill>
                              <a:schemeClr val="bg1"/>
                            </a:solidFill>
                            <a:latin typeface="Cambria Math" panose="02040503050406030204" pitchFamily="18" charset="0"/>
                          </a:rPr>
                        </m:ctrlPr>
                      </m:sSubPr>
                      <m:e>
                        <m:r>
                          <a:rPr lang="zh-CN" altLang="ar-AE" sz="2000" i="1" dirty="0" smtClean="0">
                            <a:solidFill>
                              <a:schemeClr val="bg1"/>
                            </a:solidFill>
                            <a:latin typeface="Cambria Math" panose="02040503050406030204" pitchFamily="18" charset="0"/>
                          </a:rPr>
                          <m:t>𝑝</m:t>
                        </m:r>
                      </m:e>
                      <m:sub>
                        <m:r>
                          <a:rPr lang="ar-AE" altLang="zh-CN" sz="2000" i="1" dirty="0" smtClean="0">
                            <a:solidFill>
                              <a:schemeClr val="bg1"/>
                            </a:solidFill>
                            <a:latin typeface="Cambria Math" panose="02040503050406030204" pitchFamily="18" charset="0"/>
                          </a:rPr>
                          <m:t>0</m:t>
                        </m:r>
                      </m:sub>
                    </m:sSub>
                    <m:r>
                      <a:rPr lang="ar-AE" altLang="zh-CN" sz="2000" i="1" dirty="0" smtClean="0">
                        <a:solidFill>
                          <a:schemeClr val="bg1"/>
                        </a:solidFill>
                        <a:latin typeface="Cambria Math" panose="02040503050406030204" pitchFamily="18" charset="0"/>
                      </a:rPr>
                      <m:t>=</m:t>
                    </m:r>
                    <m:r>
                      <a:rPr lang="ar-AE" altLang="zh-CN" sz="2000" i="1" dirty="0" smtClean="0">
                        <a:solidFill>
                          <a:schemeClr val="bg1"/>
                        </a:solidFill>
                        <a:latin typeface="Cambria Math" panose="02040503050406030204" pitchFamily="18" charset="0"/>
                      </a:rPr>
                      <m:t>600</m:t>
                    </m:r>
                  </m:oMath>
                </a14:m>
                <a:r>
                  <a:rPr lang="zh-CN" altLang="en-US" sz="2000" dirty="0">
                    <a:solidFill>
                      <a:schemeClr val="bg1"/>
                    </a:solidFill>
                  </a:rPr>
                  <a:t>分，违约比每翻倍，分数变小</a:t>
                </a:r>
                <a:r>
                  <a:rPr lang="en-US" altLang="zh-CN" sz="2000" dirty="0">
                    <a:solidFill>
                      <a:schemeClr val="bg1"/>
                    </a:solidFill>
                  </a:rPr>
                  <a:t>20</a:t>
                </a:r>
                <a:r>
                  <a:rPr lang="zh-CN" altLang="en-US" sz="2000" dirty="0">
                    <a:solidFill>
                      <a:schemeClr val="bg1"/>
                    </a:solidFill>
                  </a:rPr>
                  <a:t>分，也就是</a:t>
                </a:r>
                <a:r>
                  <a:rPr lang="en-US" altLang="zh-CN" sz="2000" dirty="0">
                    <a:solidFill>
                      <a:schemeClr val="bg1"/>
                    </a:solidFill>
                  </a:rPr>
                  <a:t>PDO=20</a:t>
                </a:r>
                <a:r>
                  <a:rPr lang="zh-CN" altLang="en-US" sz="2000" dirty="0">
                    <a:solidFill>
                      <a:schemeClr val="bg1"/>
                    </a:solidFill>
                  </a:rPr>
                  <a:t>。那么，根据上述公式可以求出</a:t>
                </a:r>
                <a:r>
                  <a:rPr lang="en-US" altLang="zh-CN" sz="2000" dirty="0">
                    <a:solidFill>
                      <a:schemeClr val="bg1"/>
                    </a:solidFill>
                  </a:rPr>
                  <a:t>A=481.86$</a:t>
                </a:r>
                <a:r>
                  <a:rPr lang="zh-CN" altLang="en-US" sz="2000" dirty="0">
                    <a:solidFill>
                      <a:schemeClr val="bg1"/>
                    </a:solidFill>
                  </a:rPr>
                  <a:t>，</a:t>
                </a:r>
                <a:r>
                  <a:rPr lang="en-US" altLang="zh-CN" sz="2000" dirty="0">
                    <a:solidFill>
                      <a:schemeClr val="bg1"/>
                    </a:solidFill>
                  </a:rPr>
                  <a:t>B=28.85</a:t>
                </a:r>
                <a:r>
                  <a:rPr lang="zh-CN" altLang="en-US" sz="2000" dirty="0">
                    <a:solidFill>
                      <a:schemeClr val="bg1"/>
                    </a:solidFill>
                  </a:rPr>
                  <a:t>，也就是</a:t>
                </a:r>
                <a:r>
                  <a:rPr lang="en-US" altLang="zh-CN" sz="2000" dirty="0">
                    <a:solidFill>
                      <a:schemeClr val="bg1"/>
                    </a:solidFill>
                  </a:rPr>
                  <a:t>Score=481.89-28.85ln(Odds)</a:t>
                </a:r>
                <a:r>
                  <a:rPr lang="zh-CN" altLang="en-US" sz="2000" dirty="0">
                    <a:solidFill>
                      <a:schemeClr val="bg1"/>
                    </a:solidFill>
                  </a:rPr>
                  <a:t>。如果</a:t>
                </a:r>
                <a:r>
                  <a:rPr lang="en-US" altLang="zh-CN" sz="2000" dirty="0">
                    <a:solidFill>
                      <a:schemeClr val="bg1"/>
                    </a:solidFill>
                  </a:rPr>
                  <a:t>Odds=</a:t>
                </a:r>
                <a14:m>
                  <m:oMath xmlns:m="http://schemas.openxmlformats.org/officeDocument/2006/math">
                    <m:f>
                      <m:fPr>
                        <m:ctrlPr>
                          <a:rPr lang="ar-AE" altLang="zh-CN" sz="2000" b="0" i="1" smtClean="0">
                            <a:solidFill>
                              <a:schemeClr val="bg1"/>
                            </a:solidFill>
                            <a:latin typeface="Cambria Math" panose="02040503050406030204" pitchFamily="18" charset="0"/>
                          </a:rPr>
                        </m:ctrlPr>
                      </m:fPr>
                      <m:num>
                        <m:r>
                          <a:rPr lang="ar-AE" altLang="zh-CN" sz="2000" b="0" i="1" smtClean="0">
                            <a:solidFill>
                              <a:schemeClr val="bg1"/>
                            </a:solidFill>
                            <a:latin typeface="Cambria Math" panose="02040503050406030204" pitchFamily="18" charset="0"/>
                          </a:rPr>
                          <m:t>1</m:t>
                        </m:r>
                      </m:num>
                      <m:den>
                        <m:r>
                          <a:rPr lang="ar-AE" altLang="zh-CN" sz="2000" b="0" i="1" smtClean="0">
                            <a:solidFill>
                              <a:schemeClr val="bg1"/>
                            </a:solidFill>
                            <a:latin typeface="Cambria Math" panose="02040503050406030204" pitchFamily="18" charset="0"/>
                          </a:rPr>
                          <m:t>30</m:t>
                        </m:r>
                      </m:den>
                    </m:f>
                  </m:oMath>
                </a14:m>
                <a:r>
                  <a:rPr lang="zh-CN" altLang="ar-AE" sz="2000" dirty="0">
                    <a:solidFill>
                      <a:schemeClr val="bg1"/>
                    </a:solidFill>
                  </a:rPr>
                  <a:t>，</a:t>
                </a:r>
                <a:r>
                  <a:rPr lang="zh-CN" altLang="en-US" sz="2000" dirty="0">
                    <a:solidFill>
                      <a:schemeClr val="bg1"/>
                    </a:solidFill>
                  </a:rPr>
                  <a:t>增加一倍，则</a:t>
                </a:r>
                <a:r>
                  <a:rPr lang="en-US" altLang="zh-CN" sz="2000" dirty="0">
                    <a:solidFill>
                      <a:schemeClr val="bg1"/>
                    </a:solidFill>
                  </a:rPr>
                  <a:t>Score</a:t>
                </a:r>
                <a:r>
                  <a:rPr lang="zh-CN" altLang="en-US" sz="2000" dirty="0">
                    <a:solidFill>
                      <a:schemeClr val="bg1"/>
                    </a:solidFill>
                  </a:rPr>
                  <a:t>经过计算可得是</a:t>
                </a:r>
                <a:r>
                  <a:rPr lang="en-US" altLang="zh-CN" sz="2000" dirty="0">
                    <a:solidFill>
                      <a:schemeClr val="bg1"/>
                    </a:solidFill>
                  </a:rPr>
                  <a:t>580.01</a:t>
                </a:r>
                <a:r>
                  <a:rPr lang="zh-CN" altLang="en-US" sz="2000" dirty="0">
                    <a:solidFill>
                      <a:schemeClr val="bg1"/>
                    </a:solidFill>
                  </a:rPr>
                  <a:t>，四舍五入后是</a:t>
                </a:r>
                <a:r>
                  <a:rPr lang="en-US" altLang="zh-CN" sz="2000" dirty="0">
                    <a:solidFill>
                      <a:schemeClr val="bg1"/>
                    </a:solidFill>
                  </a:rPr>
                  <a:t>580</a:t>
                </a:r>
              </a:p>
              <a:p>
                <a:endParaRPr lang="zh-CN" altLang="en-US" sz="2000" dirty="0">
                  <a:solidFill>
                    <a:schemeClr val="bg1"/>
                  </a:solidFill>
                </a:endParaRPr>
              </a:p>
            </p:txBody>
          </p:sp>
        </mc:Choice>
        <mc:Fallback>
          <p:sp>
            <p:nvSpPr>
              <p:cNvPr id="7" name="文本框 6"/>
              <p:cNvSpPr txBox="1">
                <a:spLocks noRot="1" noChangeAspect="1" noMove="1" noResize="1" noEditPoints="1" noAdjustHandles="1" noChangeArrowheads="1" noChangeShapeType="1" noTextEdit="1"/>
              </p:cNvSpPr>
              <p:nvPr/>
            </p:nvSpPr>
            <p:spPr>
              <a:xfrm>
                <a:off x="1931035" y="2415540"/>
                <a:ext cx="8828823" cy="3433761"/>
              </a:xfrm>
              <a:prstGeom prst="rect">
                <a:avLst/>
              </a:prstGeom>
              <a:blipFill>
                <a:blip r:embed="rId3"/>
                <a:stretch>
                  <a:fillRect l="-760"/>
                </a:stretch>
              </a:blipFill>
            </p:spPr>
            <p:txBody>
              <a:bodyPr/>
              <a:lstStyle/>
              <a:p>
                <a:r>
                  <a:rPr lang="zh-CN" altLang="en-US">
                    <a:noFill/>
                  </a:rPr>
                  <a:t> </a:t>
                </a:r>
              </a:p>
            </p:txBody>
          </p:sp>
        </mc:Fallback>
      </mc:AlternateContent>
      <p:sp>
        <p:nvSpPr>
          <p:cNvPr id="8" name="文本框 7"/>
          <p:cNvSpPr txBox="1"/>
          <p:nvPr/>
        </p:nvSpPr>
        <p:spPr>
          <a:xfrm>
            <a:off x="4794250" y="802005"/>
            <a:ext cx="3619500" cy="460375"/>
          </a:xfrm>
          <a:prstGeom prst="rect">
            <a:avLst/>
          </a:prstGeom>
          <a:noFill/>
        </p:spPr>
        <p:txBody>
          <a:bodyPr wrap="square" rtlCol="0">
            <a:spAutoFit/>
          </a:bodyPr>
          <a:lstStyle/>
          <a:p>
            <a:pPr marL="0" marR="0" lvl="0" indent="0" algn="l" defTabSz="914400" rtl="0" fontAlgn="auto">
              <a:lnSpc>
                <a:spcPct val="100000"/>
              </a:lnSpc>
              <a:spcBef>
                <a:spcPts val="0"/>
              </a:spcBef>
              <a:spcAft>
                <a:spcPts val="0"/>
              </a:spcAft>
              <a:buClrTx/>
              <a:buSzTx/>
              <a:buFontTx/>
              <a:buNone/>
              <a:defRPr/>
            </a:pPr>
            <a:r>
              <a:rPr lang="en-US" altLang="zh-CN" sz="2400" b="1" i="1" noProof="0" dirty="0">
                <a:ln>
                  <a:noFill/>
                </a:ln>
                <a:solidFill>
                  <a:prstClr val="white"/>
                </a:solidFill>
                <a:effectLst/>
                <a:uLnTx/>
                <a:uFillTx/>
                <a:latin typeface="微软雅黑" panose="020B0503020204020204" pitchFamily="34" charset="-122"/>
                <a:ea typeface="微软雅黑" panose="020B0503020204020204" pitchFamily="34" charset="-122"/>
                <a:sym typeface="+mn-ea"/>
              </a:rPr>
              <a:t>    </a:t>
            </a:r>
            <a:r>
              <a:rPr lang="zh-CN" sz="2400" b="1" i="1" noProof="0" dirty="0">
                <a:ln>
                  <a:noFill/>
                </a:ln>
                <a:solidFill>
                  <a:prstClr val="white"/>
                </a:solidFill>
                <a:effectLst/>
                <a:uLnTx/>
                <a:uFillTx/>
                <a:latin typeface="微软雅黑" panose="020B0503020204020204" pitchFamily="34" charset="-122"/>
                <a:ea typeface="微软雅黑" panose="020B0503020204020204" pitchFamily="34" charset="-122"/>
                <a:sym typeface="+mn-ea"/>
              </a:rPr>
              <a:t>评分卡模型</a:t>
            </a:r>
            <a:r>
              <a:rPr lang="en-US" altLang="zh-CN" sz="2400" b="1" i="1" noProof="0" dirty="0">
                <a:ln>
                  <a:noFill/>
                </a:ln>
                <a:solidFill>
                  <a:prstClr val="white"/>
                </a:solidFill>
                <a:effectLst/>
                <a:uLnTx/>
                <a:uFillTx/>
                <a:latin typeface="微软雅黑" panose="020B0503020204020204" pitchFamily="34" charset="-122"/>
                <a:ea typeface="微软雅黑" panose="020B0503020204020204" pitchFamily="34" charset="-122"/>
                <a:sym typeface="+mn-ea"/>
              </a:rPr>
              <a:t>-PDO</a:t>
            </a:r>
            <a:r>
              <a:rPr lang="zh-CN" altLang="en-US" sz="2400" b="1" i="1" noProof="0" dirty="0">
                <a:ln>
                  <a:noFill/>
                </a:ln>
                <a:solidFill>
                  <a:prstClr val="white"/>
                </a:solidFill>
                <a:effectLst/>
                <a:uLnTx/>
                <a:uFillTx/>
                <a:latin typeface="微软雅黑" panose="020B0503020204020204" pitchFamily="34" charset="-122"/>
                <a:ea typeface="微软雅黑" panose="020B0503020204020204" pitchFamily="34" charset="-122"/>
                <a:sym typeface="+mn-ea"/>
              </a:rPr>
              <a:t>法</a:t>
            </a:r>
          </a:p>
        </p:txBody>
      </p:sp>
    </p:spTree>
    <p:extLst>
      <p:ext uri="{BB962C8B-B14F-4D97-AF65-F5344CB8AC3E}">
        <p14:creationId xmlns:p14="http://schemas.microsoft.com/office/powerpoint/2010/main" val="32822812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3" y="0"/>
            <a:ext cx="12190593" cy="6858000"/>
          </a:xfrm>
          <a:prstGeom prst="rect">
            <a:avLst/>
          </a:prstGeom>
        </p:spPr>
      </p:pic>
      <p:sp>
        <p:nvSpPr>
          <p:cNvPr id="6" name="矩形 5"/>
          <p:cNvSpPr/>
          <p:nvPr/>
        </p:nvSpPr>
        <p:spPr>
          <a:xfrm>
            <a:off x="0" y="0"/>
            <a:ext cx="12192000" cy="6858000"/>
          </a:xfrm>
          <a:prstGeom prst="rect">
            <a:avLst/>
          </a:prstGeom>
          <a:gradFill>
            <a:gsLst>
              <a:gs pos="0">
                <a:schemeClr val="tx1">
                  <a:lumMod val="95000"/>
                  <a:lumOff val="5000"/>
                </a:schemeClr>
              </a:gs>
              <a:gs pos="31000">
                <a:schemeClr val="tx1">
                  <a:lumMod val="95000"/>
                  <a:lumOff val="5000"/>
                  <a:alpha val="86000"/>
                </a:schemeClr>
              </a:gs>
              <a:gs pos="64000">
                <a:schemeClr val="tx1">
                  <a:lumMod val="95000"/>
                  <a:lumOff val="5000"/>
                  <a:alpha val="98000"/>
                </a:schemeClr>
              </a:gs>
              <a:gs pos="100000">
                <a:schemeClr val="tx1">
                  <a:lumMod val="95000"/>
                  <a:lumOff val="5000"/>
                  <a:alpha val="5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66" name="Freeform 9"/>
          <p:cNvSpPr/>
          <p:nvPr/>
        </p:nvSpPr>
        <p:spPr>
          <a:xfrm>
            <a:off x="7435467" y="816768"/>
            <a:ext cx="3814764" cy="5224463"/>
          </a:xfrm>
          <a:custGeom>
            <a:avLst/>
            <a:gdLst>
              <a:gd name="connsiteX0" fmla="*/ 0 w 3814764"/>
              <a:gd name="connsiteY0" fmla="*/ 0 h 5224463"/>
              <a:gd name="connsiteX1" fmla="*/ 3814764 w 3814764"/>
              <a:gd name="connsiteY1" fmla="*/ 0 h 5224463"/>
              <a:gd name="connsiteX2" fmla="*/ 3814764 w 3814764"/>
              <a:gd name="connsiteY2" fmla="*/ 5224463 h 5224463"/>
              <a:gd name="connsiteX3" fmla="*/ 0 w 3814764"/>
              <a:gd name="connsiteY3" fmla="*/ 5224463 h 5224463"/>
            </a:gdLst>
            <a:ahLst/>
            <a:cxnLst>
              <a:cxn ang="0">
                <a:pos x="connsiteX0" y="connsiteY0"/>
              </a:cxn>
              <a:cxn ang="0">
                <a:pos x="connsiteX1" y="connsiteY1"/>
              </a:cxn>
              <a:cxn ang="0">
                <a:pos x="connsiteX2" y="connsiteY2"/>
              </a:cxn>
              <a:cxn ang="0">
                <a:pos x="connsiteX3" y="connsiteY3"/>
              </a:cxn>
            </a:cxnLst>
            <a:rect l="l" t="t" r="r" b="b"/>
            <a:pathLst>
              <a:path w="3814764" h="5224463">
                <a:moveTo>
                  <a:pt x="0" y="0"/>
                </a:moveTo>
                <a:lnTo>
                  <a:pt x="3814764" y="0"/>
                </a:lnTo>
                <a:lnTo>
                  <a:pt x="3814764" y="5224463"/>
                </a:lnTo>
                <a:lnTo>
                  <a:pt x="0" y="5224463"/>
                </a:lnTo>
                <a:close/>
              </a:path>
            </a:pathLst>
          </a:custGeom>
          <a:blipFill>
            <a:blip r:embed="rId3"/>
            <a:stretch>
              <a:fillRect l="-52892" r="-52540"/>
            </a:stretch>
          </a:blipFill>
          <a:ln w="12700" cap="flat" cmpd="sng" algn="ctr">
            <a:solidFill>
              <a:schemeClr val="bg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7" name="TextBox 4"/>
          <p:cNvSpPr txBox="1"/>
          <p:nvPr/>
        </p:nvSpPr>
        <p:spPr>
          <a:xfrm>
            <a:off x="1900555" y="4236085"/>
            <a:ext cx="4321175" cy="1938020"/>
          </a:xfrm>
          <a:prstGeom prst="rect">
            <a:avLst/>
          </a:prstGeom>
          <a:noFill/>
        </p:spPr>
        <p:txBody>
          <a:bodyPr wrap="square" rtlCol="0">
            <a:spAutoFit/>
          </a:bodyPr>
          <a:lstStyle/>
          <a:p>
            <a:pPr algn="ctr">
              <a:lnSpc>
                <a:spcPct val="150000"/>
              </a:lnSpc>
            </a:pPr>
            <a:r>
              <a:rPr lang="zh-CN" altLang="ru-RU" sz="2000" dirty="0">
                <a:solidFill>
                  <a:prstClr val="white"/>
                </a:solidFill>
                <a:ea typeface="+mn-lt"/>
                <a:cs typeface="Lato" panose="020F0502020204030203" pitchFamily="34" charset="0"/>
              </a:rPr>
              <a:t>技术担当，</a:t>
            </a:r>
          </a:p>
          <a:p>
            <a:pPr algn="ctr">
              <a:lnSpc>
                <a:spcPct val="150000"/>
              </a:lnSpc>
            </a:pPr>
            <a:r>
              <a:rPr lang="zh-CN" altLang="ru-RU" sz="2000" dirty="0">
                <a:solidFill>
                  <a:prstClr val="white"/>
                </a:solidFill>
                <a:ea typeface="+mn-lt"/>
                <a:cs typeface="Lato" panose="020F0502020204030203" pitchFamily="34" charset="0"/>
              </a:rPr>
              <a:t>数据分析主力，</a:t>
            </a:r>
          </a:p>
          <a:p>
            <a:pPr algn="ctr">
              <a:lnSpc>
                <a:spcPct val="150000"/>
              </a:lnSpc>
            </a:pPr>
            <a:r>
              <a:rPr lang="zh-CN" altLang="ru-RU" sz="2000" dirty="0">
                <a:solidFill>
                  <a:prstClr val="white"/>
                </a:solidFill>
                <a:ea typeface="+mn-lt"/>
                <a:cs typeface="Lato" panose="020F0502020204030203" pitchFamily="34" charset="0"/>
              </a:rPr>
              <a:t>主要负责：数据可视化与模型的建立</a:t>
            </a:r>
          </a:p>
          <a:p>
            <a:pPr algn="ctr">
              <a:lnSpc>
                <a:spcPct val="150000"/>
              </a:lnSpc>
            </a:pPr>
            <a:endParaRPr lang="zh-CN" altLang="ru-RU" sz="2000" dirty="0">
              <a:solidFill>
                <a:prstClr val="white"/>
              </a:solidFill>
              <a:ea typeface="+mn-lt"/>
              <a:cs typeface="Lato" panose="020F0502020204030203" pitchFamily="34" charset="0"/>
            </a:endParaRPr>
          </a:p>
        </p:txBody>
      </p:sp>
      <p:sp>
        <p:nvSpPr>
          <p:cNvPr id="69" name="Rectangle 6"/>
          <p:cNvSpPr/>
          <p:nvPr/>
        </p:nvSpPr>
        <p:spPr>
          <a:xfrm>
            <a:off x="4538345" y="1146810"/>
            <a:ext cx="3976370" cy="1946275"/>
          </a:xfrm>
          <a:prstGeom prst="rect">
            <a:avLst/>
          </a:prstGeom>
          <a:noFill/>
          <a:ln w="76200" cap="flat" cmpd="sng" algn="ctr">
            <a:solidFill>
              <a:srgbClr val="3A3EF4"/>
            </a:solid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 name="文本框 1"/>
          <p:cNvSpPr txBox="1"/>
          <p:nvPr/>
        </p:nvSpPr>
        <p:spPr>
          <a:xfrm>
            <a:off x="6031865" y="1255395"/>
            <a:ext cx="1826260" cy="768350"/>
          </a:xfrm>
          <a:prstGeom prst="rect">
            <a:avLst/>
          </a:prstGeom>
          <a:noFill/>
        </p:spPr>
        <p:txBody>
          <a:bodyPr wrap="square" rtlCol="0">
            <a:spAutoFit/>
          </a:bodyPr>
          <a:lstStyle/>
          <a:p>
            <a:r>
              <a:rPr lang="zh-CN" altLang="en-US" sz="4400">
                <a:solidFill>
                  <a:schemeClr val="bg1"/>
                </a:solidFill>
              </a:rPr>
              <a:t>郭奇</a:t>
            </a:r>
          </a:p>
        </p:txBody>
      </p:sp>
      <p:sp>
        <p:nvSpPr>
          <p:cNvPr id="3" name="文本框 2"/>
          <p:cNvSpPr txBox="1"/>
          <p:nvPr/>
        </p:nvSpPr>
        <p:spPr>
          <a:xfrm>
            <a:off x="4724400" y="2129790"/>
            <a:ext cx="2710815" cy="583565"/>
          </a:xfrm>
          <a:prstGeom prst="rect">
            <a:avLst/>
          </a:prstGeom>
          <a:noFill/>
        </p:spPr>
        <p:txBody>
          <a:bodyPr wrap="square" rtlCol="0">
            <a:spAutoFit/>
          </a:bodyPr>
          <a:lstStyle/>
          <a:p>
            <a:pPr lvl="1" algn="r"/>
            <a:r>
              <a:rPr lang="zh-CN" altLang="en-US" sz="1600">
                <a:solidFill>
                  <a:schemeClr val="bg1"/>
                </a:solidFill>
              </a:rPr>
              <a:t>北京理工大学珠海学院</a:t>
            </a:r>
          </a:p>
          <a:p>
            <a:pPr lvl="1" algn="r"/>
            <a:r>
              <a:rPr lang="en-US" altLang="zh-CN" sz="1600">
                <a:solidFill>
                  <a:schemeClr val="bg1"/>
                </a:solidFill>
              </a:rPr>
              <a:t>18</a:t>
            </a:r>
            <a:r>
              <a:rPr lang="zh-CN" altLang="en-US" sz="1600">
                <a:solidFill>
                  <a:schemeClr val="bg1"/>
                </a:solidFill>
              </a:rPr>
              <a:t>级</a:t>
            </a:r>
            <a:r>
              <a:rPr lang="en-US" altLang="zh-CN" sz="1600">
                <a:solidFill>
                  <a:schemeClr val="bg1"/>
                </a:solidFill>
              </a:rPr>
              <a:t> </a:t>
            </a:r>
            <a:r>
              <a:rPr lang="zh-CN" altLang="en-US" sz="1600">
                <a:solidFill>
                  <a:schemeClr val="bg1"/>
                </a:solidFill>
              </a:rPr>
              <a:t>应用统计学</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3" y="0"/>
            <a:ext cx="12190593" cy="6858000"/>
          </a:xfrm>
          <a:prstGeom prst="rect">
            <a:avLst/>
          </a:prstGeom>
        </p:spPr>
      </p:pic>
      <p:sp>
        <p:nvSpPr>
          <p:cNvPr id="6" name="矩形 5"/>
          <p:cNvSpPr/>
          <p:nvPr/>
        </p:nvSpPr>
        <p:spPr>
          <a:xfrm>
            <a:off x="-635" y="0"/>
            <a:ext cx="12192000" cy="6858000"/>
          </a:xfrm>
          <a:prstGeom prst="rect">
            <a:avLst/>
          </a:prstGeom>
          <a:gradFill>
            <a:gsLst>
              <a:gs pos="0">
                <a:schemeClr val="tx1">
                  <a:lumMod val="95000"/>
                  <a:lumOff val="5000"/>
                </a:schemeClr>
              </a:gs>
              <a:gs pos="31000">
                <a:schemeClr val="tx1">
                  <a:lumMod val="95000"/>
                  <a:lumOff val="5000"/>
                  <a:alpha val="86000"/>
                </a:schemeClr>
              </a:gs>
              <a:gs pos="64000">
                <a:schemeClr val="tx1">
                  <a:lumMod val="95000"/>
                  <a:lumOff val="5000"/>
                  <a:alpha val="98000"/>
                </a:schemeClr>
              </a:gs>
              <a:gs pos="100000">
                <a:schemeClr val="tx1">
                  <a:lumMod val="95000"/>
                  <a:lumOff val="5000"/>
                  <a:alpha val="5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64" name="TextBox 27"/>
          <p:cNvSpPr txBox="1"/>
          <p:nvPr/>
        </p:nvSpPr>
        <p:spPr>
          <a:xfrm>
            <a:off x="3745219" y="737065"/>
            <a:ext cx="4583062" cy="475615"/>
          </a:xfrm>
          <a:prstGeom prst="rect">
            <a:avLst/>
          </a:prstGeom>
          <a:noFill/>
        </p:spPr>
        <p:txBody>
          <a:bodyPr wrap="square" rtlCol="0">
            <a:spAutoFit/>
          </a:bodyPr>
          <a:lstStyle/>
          <a:p>
            <a:pPr marL="0" marR="0" lvl="0" indent="0" algn="ctr" defTabSz="914400" rtl="0" eaLnBrk="1" fontAlgn="auto" latinLnBrk="0" hangingPunct="1">
              <a:lnSpc>
                <a:spcPts val="3000"/>
              </a:lnSpc>
              <a:spcBef>
                <a:spcPts val="0"/>
              </a:spcBef>
              <a:spcAft>
                <a:spcPts val="0"/>
              </a:spcAft>
              <a:buClrTx/>
              <a:buSzTx/>
              <a:buFontTx/>
              <a:buNone/>
              <a:defRPr/>
            </a:pPr>
            <a:r>
              <a:rPr lang="zh-CN" altLang="en-US" sz="2400" b="1" i="1" noProof="0" dirty="0">
                <a:ln>
                  <a:noFill/>
                </a:ln>
                <a:solidFill>
                  <a:prstClr val="white"/>
                </a:solidFill>
                <a:effectLst/>
                <a:uLnTx/>
                <a:uFillTx/>
                <a:latin typeface="微软雅黑" panose="020B0503020204020204" pitchFamily="34" charset="-122"/>
                <a:ea typeface="微软雅黑" panose="020B0503020204020204" pitchFamily="34" charset="-122"/>
                <a:sym typeface="+mn-ea"/>
              </a:rPr>
              <a:t>分类模型的选择</a:t>
            </a:r>
            <a:endParaRPr kumimoji="0" lang="zh-CN" altLang="en-US" sz="2400" b="1"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Lato" panose="020F0502020204030203" pitchFamily="34" charset="0"/>
              <a:sym typeface="+mn-ea"/>
            </a:endParaRPr>
          </a:p>
        </p:txBody>
      </p:sp>
      <p:sp>
        <p:nvSpPr>
          <p:cNvPr id="27" name="Freeform 136"/>
          <p:cNvSpPr/>
          <p:nvPr/>
        </p:nvSpPr>
        <p:spPr bwMode="auto">
          <a:xfrm rot="5400000">
            <a:off x="4896094" y="3720108"/>
            <a:ext cx="1363869" cy="2472801"/>
          </a:xfrm>
          <a:custGeom>
            <a:avLst/>
            <a:gdLst>
              <a:gd name="T0" fmla="*/ 200 w 807"/>
              <a:gd name="T1" fmla="*/ 0 h 1658"/>
              <a:gd name="T2" fmla="*/ 200 w 807"/>
              <a:gd name="T3" fmla="*/ 1310 h 1658"/>
              <a:gd name="T4" fmla="*/ 0 w 807"/>
              <a:gd name="T5" fmla="*/ 1310 h 1658"/>
              <a:gd name="T6" fmla="*/ 0 w 807"/>
              <a:gd name="T7" fmla="*/ 1310 h 1658"/>
              <a:gd name="T8" fmla="*/ 404 w 807"/>
              <a:gd name="T9" fmla="*/ 1658 h 1658"/>
              <a:gd name="T10" fmla="*/ 807 w 807"/>
              <a:gd name="T11" fmla="*/ 1310 h 1658"/>
              <a:gd name="T12" fmla="*/ 611 w 807"/>
              <a:gd name="T13" fmla="*/ 1310 h 1658"/>
              <a:gd name="T14" fmla="*/ 611 w 807"/>
              <a:gd name="T15" fmla="*/ 322 h 1658"/>
              <a:gd name="T16" fmla="*/ 200 w 807"/>
              <a:gd name="T17" fmla="*/ 0 h 1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7" h="1658">
                <a:moveTo>
                  <a:pt x="200" y="0"/>
                </a:moveTo>
                <a:lnTo>
                  <a:pt x="200" y="1310"/>
                </a:lnTo>
                <a:lnTo>
                  <a:pt x="0" y="1310"/>
                </a:lnTo>
                <a:lnTo>
                  <a:pt x="0" y="1310"/>
                </a:lnTo>
                <a:lnTo>
                  <a:pt x="404" y="1658"/>
                </a:lnTo>
                <a:lnTo>
                  <a:pt x="807" y="1310"/>
                </a:lnTo>
                <a:lnTo>
                  <a:pt x="611" y="1310"/>
                </a:lnTo>
                <a:lnTo>
                  <a:pt x="611" y="322"/>
                </a:lnTo>
                <a:lnTo>
                  <a:pt x="200" y="0"/>
                </a:lnTo>
                <a:close/>
              </a:path>
            </a:pathLst>
          </a:custGeom>
          <a:solidFill>
            <a:srgbClr val="3A3EF4"/>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400" b="0" i="0" u="none" strike="noStrike" kern="0" cap="none" spc="0" normalizeH="0" baseline="0" noProof="0">
              <a:ln>
                <a:noFill/>
              </a:ln>
              <a:solidFill>
                <a:schemeClr val="bg1"/>
              </a:solidFill>
              <a:effectLst/>
              <a:uLnTx/>
              <a:uFillTx/>
              <a:latin typeface="Lato" panose="020F0502020204030203" pitchFamily="34" charset="0"/>
              <a:ea typeface="Lato" panose="020F0502020204030203" pitchFamily="34" charset="0"/>
              <a:cs typeface="Lato" panose="020F0502020204030203" pitchFamily="34" charset="0"/>
            </a:endParaRPr>
          </a:p>
        </p:txBody>
      </p:sp>
      <p:sp>
        <p:nvSpPr>
          <p:cNvPr id="28" name="Freeform 138"/>
          <p:cNvSpPr/>
          <p:nvPr/>
        </p:nvSpPr>
        <p:spPr bwMode="auto">
          <a:xfrm rot="5400000">
            <a:off x="6005536" y="2537142"/>
            <a:ext cx="1368939" cy="2547373"/>
          </a:xfrm>
          <a:custGeom>
            <a:avLst/>
            <a:gdLst>
              <a:gd name="T0" fmla="*/ 407 w 810"/>
              <a:gd name="T1" fmla="*/ 0 h 1708"/>
              <a:gd name="T2" fmla="*/ 0 w 810"/>
              <a:gd name="T3" fmla="*/ 347 h 1708"/>
              <a:gd name="T4" fmla="*/ 200 w 810"/>
              <a:gd name="T5" fmla="*/ 347 h 1708"/>
              <a:gd name="T6" fmla="*/ 200 w 810"/>
              <a:gd name="T7" fmla="*/ 821 h 1708"/>
              <a:gd name="T8" fmla="*/ 200 w 810"/>
              <a:gd name="T9" fmla="*/ 821 h 1708"/>
              <a:gd name="T10" fmla="*/ 200 w 810"/>
              <a:gd name="T11" fmla="*/ 1386 h 1708"/>
              <a:gd name="T12" fmla="*/ 610 w 810"/>
              <a:gd name="T13" fmla="*/ 1708 h 1708"/>
              <a:gd name="T14" fmla="*/ 610 w 810"/>
              <a:gd name="T15" fmla="*/ 347 h 1708"/>
              <a:gd name="T16" fmla="*/ 810 w 810"/>
              <a:gd name="T17" fmla="*/ 347 h 1708"/>
              <a:gd name="T18" fmla="*/ 407 w 810"/>
              <a:gd name="T19" fmla="*/ 0 h 17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10" h="1708">
                <a:moveTo>
                  <a:pt x="407" y="0"/>
                </a:moveTo>
                <a:lnTo>
                  <a:pt x="0" y="347"/>
                </a:lnTo>
                <a:lnTo>
                  <a:pt x="200" y="347"/>
                </a:lnTo>
                <a:lnTo>
                  <a:pt x="200" y="821"/>
                </a:lnTo>
                <a:lnTo>
                  <a:pt x="200" y="821"/>
                </a:lnTo>
                <a:lnTo>
                  <a:pt x="200" y="1386"/>
                </a:lnTo>
                <a:lnTo>
                  <a:pt x="610" y="1708"/>
                </a:lnTo>
                <a:lnTo>
                  <a:pt x="610" y="347"/>
                </a:lnTo>
                <a:lnTo>
                  <a:pt x="810" y="347"/>
                </a:lnTo>
                <a:lnTo>
                  <a:pt x="407" y="0"/>
                </a:lnTo>
                <a:close/>
              </a:path>
            </a:pathLst>
          </a:custGeom>
          <a:solidFill>
            <a:schemeClr val="bg1"/>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400" b="0" i="0" u="none" strike="noStrike" kern="0" cap="none" spc="0" normalizeH="0" baseline="0" noProof="0">
              <a:ln>
                <a:noFill/>
              </a:ln>
              <a:solidFill>
                <a:schemeClr val="tx1">
                  <a:lumMod val="95000"/>
                  <a:lumOff val="5000"/>
                </a:schemeClr>
              </a:solidFill>
              <a:effectLst/>
              <a:uLnTx/>
              <a:uFillTx/>
              <a:latin typeface="Lato" panose="020F0502020204030203" pitchFamily="34" charset="0"/>
              <a:ea typeface="Lato" panose="020F0502020204030203" pitchFamily="34" charset="0"/>
              <a:cs typeface="Lato" panose="020F0502020204030203" pitchFamily="34" charset="0"/>
            </a:endParaRPr>
          </a:p>
        </p:txBody>
      </p:sp>
      <p:sp>
        <p:nvSpPr>
          <p:cNvPr id="30" name="Freeform 142"/>
          <p:cNvSpPr/>
          <p:nvPr/>
        </p:nvSpPr>
        <p:spPr bwMode="auto">
          <a:xfrm rot="5400000">
            <a:off x="4976421" y="1198417"/>
            <a:ext cx="1362179" cy="2775563"/>
          </a:xfrm>
          <a:custGeom>
            <a:avLst/>
            <a:gdLst>
              <a:gd name="T0" fmla="*/ 607 w 806"/>
              <a:gd name="T1" fmla="*/ 0 h 1861"/>
              <a:gd name="T2" fmla="*/ 200 w 806"/>
              <a:gd name="T3" fmla="*/ 323 h 1861"/>
              <a:gd name="T4" fmla="*/ 200 w 806"/>
              <a:gd name="T5" fmla="*/ 1514 h 1861"/>
              <a:gd name="T6" fmla="*/ 0 w 806"/>
              <a:gd name="T7" fmla="*/ 1514 h 1861"/>
              <a:gd name="T8" fmla="*/ 0 w 806"/>
              <a:gd name="T9" fmla="*/ 1514 h 1861"/>
              <a:gd name="T10" fmla="*/ 403 w 806"/>
              <a:gd name="T11" fmla="*/ 1861 h 1861"/>
              <a:gd name="T12" fmla="*/ 752 w 806"/>
              <a:gd name="T13" fmla="*/ 1564 h 1861"/>
              <a:gd name="T14" fmla="*/ 806 w 806"/>
              <a:gd name="T15" fmla="*/ 1514 h 1861"/>
              <a:gd name="T16" fmla="*/ 806 w 806"/>
              <a:gd name="T17" fmla="*/ 1514 h 1861"/>
              <a:gd name="T18" fmla="*/ 607 w 806"/>
              <a:gd name="T19" fmla="*/ 1514 h 1861"/>
              <a:gd name="T20" fmla="*/ 607 w 806"/>
              <a:gd name="T21" fmla="*/ 565 h 1861"/>
              <a:gd name="T22" fmla="*/ 607 w 806"/>
              <a:gd name="T23" fmla="*/ 565 h 1861"/>
              <a:gd name="T24" fmla="*/ 607 w 806"/>
              <a:gd name="T25" fmla="*/ 0 h 1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06" h="1861">
                <a:moveTo>
                  <a:pt x="607" y="0"/>
                </a:moveTo>
                <a:lnTo>
                  <a:pt x="200" y="323"/>
                </a:lnTo>
                <a:lnTo>
                  <a:pt x="200" y="1514"/>
                </a:lnTo>
                <a:lnTo>
                  <a:pt x="0" y="1514"/>
                </a:lnTo>
                <a:lnTo>
                  <a:pt x="0" y="1514"/>
                </a:lnTo>
                <a:lnTo>
                  <a:pt x="403" y="1861"/>
                </a:lnTo>
                <a:lnTo>
                  <a:pt x="752" y="1564"/>
                </a:lnTo>
                <a:lnTo>
                  <a:pt x="806" y="1514"/>
                </a:lnTo>
                <a:lnTo>
                  <a:pt x="806" y="1514"/>
                </a:lnTo>
                <a:lnTo>
                  <a:pt x="607" y="1514"/>
                </a:lnTo>
                <a:lnTo>
                  <a:pt x="607" y="565"/>
                </a:lnTo>
                <a:lnTo>
                  <a:pt x="607" y="565"/>
                </a:lnTo>
                <a:lnTo>
                  <a:pt x="607" y="0"/>
                </a:lnTo>
                <a:close/>
              </a:path>
            </a:pathLst>
          </a:custGeom>
          <a:solidFill>
            <a:srgbClr val="3A3EF4"/>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400" b="0" i="0" u="none" strike="noStrike" kern="0" cap="none" spc="0" normalizeH="0" baseline="0" noProof="0">
              <a:ln>
                <a:noFill/>
              </a:ln>
              <a:solidFill>
                <a:schemeClr val="bg1"/>
              </a:solidFill>
              <a:effectLst/>
              <a:uLnTx/>
              <a:uFillTx/>
              <a:latin typeface="Lato" panose="020F0502020204030203" pitchFamily="34" charset="0"/>
              <a:ea typeface="Lato" panose="020F0502020204030203" pitchFamily="34" charset="0"/>
              <a:cs typeface="Lato" panose="020F0502020204030203" pitchFamily="34" charset="0"/>
            </a:endParaRPr>
          </a:p>
        </p:txBody>
      </p:sp>
      <p:sp>
        <p:nvSpPr>
          <p:cNvPr id="38" name="Shape 2430"/>
          <p:cNvSpPr/>
          <p:nvPr/>
        </p:nvSpPr>
        <p:spPr>
          <a:xfrm>
            <a:off x="3411220" y="2418715"/>
            <a:ext cx="334010" cy="334010"/>
          </a:xfrm>
          <a:custGeom>
            <a:avLst/>
            <a:gdLst/>
            <a:ahLst/>
            <a:cxnLst>
              <a:cxn ang="0">
                <a:pos x="wd2" y="hd2"/>
              </a:cxn>
              <a:cxn ang="5400000">
                <a:pos x="wd2" y="hd2"/>
              </a:cxn>
              <a:cxn ang="10800000">
                <a:pos x="wd2" y="hd2"/>
              </a:cxn>
              <a:cxn ang="16200000">
                <a:pos x="wd2" y="hd2"/>
              </a:cxn>
            </a:cxnLst>
            <a:rect l="0" t="0" r="r" b="b"/>
            <a:pathLst>
              <a:path w="21600" h="21600" extrusionOk="0">
                <a:moveTo>
                  <a:pt x="12281" y="19846"/>
                </a:moveTo>
                <a:lnTo>
                  <a:pt x="9413" y="12882"/>
                </a:lnTo>
                <a:lnTo>
                  <a:pt x="19655" y="2640"/>
                </a:lnTo>
                <a:cubicBezTo>
                  <a:pt x="19655" y="2640"/>
                  <a:pt x="12281" y="19846"/>
                  <a:pt x="12281" y="19846"/>
                </a:cubicBezTo>
                <a:close/>
                <a:moveTo>
                  <a:pt x="1755" y="9320"/>
                </a:moveTo>
                <a:lnTo>
                  <a:pt x="18960" y="1945"/>
                </a:lnTo>
                <a:lnTo>
                  <a:pt x="8719" y="12187"/>
                </a:lnTo>
                <a:cubicBezTo>
                  <a:pt x="8719" y="12187"/>
                  <a:pt x="1755" y="9320"/>
                  <a:pt x="1755" y="9320"/>
                </a:cubicBezTo>
                <a:close/>
                <a:moveTo>
                  <a:pt x="21600" y="491"/>
                </a:moveTo>
                <a:cubicBezTo>
                  <a:pt x="21600" y="220"/>
                  <a:pt x="21380" y="0"/>
                  <a:pt x="21109" y="0"/>
                </a:cubicBezTo>
                <a:cubicBezTo>
                  <a:pt x="21034" y="0"/>
                  <a:pt x="20964" y="20"/>
                  <a:pt x="20900" y="52"/>
                </a:cubicBezTo>
                <a:lnTo>
                  <a:pt x="20898" y="48"/>
                </a:lnTo>
                <a:lnTo>
                  <a:pt x="302" y="8875"/>
                </a:lnTo>
                <a:cubicBezTo>
                  <a:pt x="301" y="8875"/>
                  <a:pt x="299" y="8876"/>
                  <a:pt x="297" y="8877"/>
                </a:cubicBezTo>
                <a:lnTo>
                  <a:pt x="280" y="8885"/>
                </a:lnTo>
                <a:lnTo>
                  <a:pt x="281" y="8887"/>
                </a:lnTo>
                <a:cubicBezTo>
                  <a:pt x="116" y="8967"/>
                  <a:pt x="0" y="9132"/>
                  <a:pt x="0" y="9327"/>
                </a:cubicBezTo>
                <a:cubicBezTo>
                  <a:pt x="0" y="9550"/>
                  <a:pt x="151" y="9731"/>
                  <a:pt x="355" y="9791"/>
                </a:cubicBezTo>
                <a:lnTo>
                  <a:pt x="353" y="9799"/>
                </a:lnTo>
                <a:lnTo>
                  <a:pt x="8462" y="13138"/>
                </a:lnTo>
                <a:lnTo>
                  <a:pt x="11801" y="21248"/>
                </a:lnTo>
                <a:lnTo>
                  <a:pt x="11809" y="21245"/>
                </a:lnTo>
                <a:cubicBezTo>
                  <a:pt x="11869" y="21449"/>
                  <a:pt x="12050" y="21600"/>
                  <a:pt x="12273" y="21600"/>
                </a:cubicBezTo>
                <a:cubicBezTo>
                  <a:pt x="12468" y="21600"/>
                  <a:pt x="12634" y="21484"/>
                  <a:pt x="12713" y="21319"/>
                </a:cubicBezTo>
                <a:lnTo>
                  <a:pt x="12716" y="21320"/>
                </a:lnTo>
                <a:lnTo>
                  <a:pt x="12723" y="21303"/>
                </a:lnTo>
                <a:cubicBezTo>
                  <a:pt x="12724" y="21301"/>
                  <a:pt x="12725" y="21300"/>
                  <a:pt x="12725" y="21298"/>
                </a:cubicBezTo>
                <a:lnTo>
                  <a:pt x="21553" y="702"/>
                </a:lnTo>
                <a:lnTo>
                  <a:pt x="21547" y="699"/>
                </a:lnTo>
                <a:cubicBezTo>
                  <a:pt x="21578" y="636"/>
                  <a:pt x="21600" y="567"/>
                  <a:pt x="21600" y="491"/>
                </a:cubicBezTo>
                <a:moveTo>
                  <a:pt x="7855" y="16200"/>
                </a:moveTo>
                <a:cubicBezTo>
                  <a:pt x="7719" y="16200"/>
                  <a:pt x="7596" y="16255"/>
                  <a:pt x="7507" y="16344"/>
                </a:cubicBezTo>
                <a:lnTo>
                  <a:pt x="6035" y="17817"/>
                </a:lnTo>
                <a:cubicBezTo>
                  <a:pt x="5946" y="17905"/>
                  <a:pt x="5891" y="18029"/>
                  <a:pt x="5891" y="18164"/>
                </a:cubicBezTo>
                <a:cubicBezTo>
                  <a:pt x="5891" y="18435"/>
                  <a:pt x="6111" y="18655"/>
                  <a:pt x="6382" y="18655"/>
                </a:cubicBezTo>
                <a:cubicBezTo>
                  <a:pt x="6517" y="18655"/>
                  <a:pt x="6640" y="18600"/>
                  <a:pt x="6729" y="18511"/>
                </a:cubicBezTo>
                <a:lnTo>
                  <a:pt x="8202" y="17038"/>
                </a:lnTo>
                <a:cubicBezTo>
                  <a:pt x="8291" y="16950"/>
                  <a:pt x="8345" y="16827"/>
                  <a:pt x="8345" y="16691"/>
                </a:cubicBezTo>
                <a:cubicBezTo>
                  <a:pt x="8345" y="16420"/>
                  <a:pt x="8126" y="16200"/>
                  <a:pt x="7855" y="16200"/>
                </a:cubicBezTo>
                <a:moveTo>
                  <a:pt x="7855" y="14237"/>
                </a:moveTo>
                <a:cubicBezTo>
                  <a:pt x="7855" y="13966"/>
                  <a:pt x="7635" y="13745"/>
                  <a:pt x="7364" y="13745"/>
                </a:cubicBezTo>
                <a:cubicBezTo>
                  <a:pt x="7228" y="13745"/>
                  <a:pt x="7105" y="13801"/>
                  <a:pt x="7017" y="13889"/>
                </a:cubicBezTo>
                <a:lnTo>
                  <a:pt x="2107" y="18798"/>
                </a:lnTo>
                <a:cubicBezTo>
                  <a:pt x="2019" y="18888"/>
                  <a:pt x="1964" y="19011"/>
                  <a:pt x="1964" y="19145"/>
                </a:cubicBezTo>
                <a:cubicBezTo>
                  <a:pt x="1964" y="19417"/>
                  <a:pt x="2184" y="19636"/>
                  <a:pt x="2455" y="19636"/>
                </a:cubicBezTo>
                <a:cubicBezTo>
                  <a:pt x="2590" y="19636"/>
                  <a:pt x="2713" y="19582"/>
                  <a:pt x="2802" y="19493"/>
                </a:cubicBezTo>
                <a:lnTo>
                  <a:pt x="7711" y="14583"/>
                </a:lnTo>
                <a:cubicBezTo>
                  <a:pt x="7800" y="14495"/>
                  <a:pt x="7855" y="14372"/>
                  <a:pt x="7855" y="14237"/>
                </a:cubicBezTo>
                <a:moveTo>
                  <a:pt x="4765" y="14583"/>
                </a:moveTo>
                <a:lnTo>
                  <a:pt x="5256" y="14093"/>
                </a:lnTo>
                <a:cubicBezTo>
                  <a:pt x="5345" y="14004"/>
                  <a:pt x="5400" y="13881"/>
                  <a:pt x="5400" y="13745"/>
                </a:cubicBezTo>
                <a:cubicBezTo>
                  <a:pt x="5400" y="13475"/>
                  <a:pt x="5180" y="13255"/>
                  <a:pt x="4909" y="13255"/>
                </a:cubicBezTo>
                <a:cubicBezTo>
                  <a:pt x="4774" y="13255"/>
                  <a:pt x="4651" y="13310"/>
                  <a:pt x="4562" y="13398"/>
                </a:cubicBezTo>
                <a:lnTo>
                  <a:pt x="4071" y="13889"/>
                </a:lnTo>
                <a:cubicBezTo>
                  <a:pt x="3982" y="13979"/>
                  <a:pt x="3927" y="14101"/>
                  <a:pt x="3927" y="14237"/>
                </a:cubicBezTo>
                <a:cubicBezTo>
                  <a:pt x="3927" y="14507"/>
                  <a:pt x="4147" y="14727"/>
                  <a:pt x="4418" y="14727"/>
                </a:cubicBezTo>
                <a:cubicBezTo>
                  <a:pt x="4554" y="14727"/>
                  <a:pt x="4676" y="14673"/>
                  <a:pt x="4765" y="14583"/>
                </a:cubicBezTo>
              </a:path>
            </a:pathLst>
          </a:custGeom>
          <a:solidFill>
            <a:sysClr val="windowText" lastClr="000000"/>
          </a:solidFill>
          <a:ln w="12700">
            <a:miter lim="400000"/>
          </a:ln>
        </p:spPr>
        <p:txBody>
          <a:bodyPr lIns="19049" tIns="19049" rIns="19049" bIns="19049" anchor="ctr"/>
          <a:lstStyle/>
          <a:p>
            <a:pPr marL="0" marR="0" lvl="0" indent="0" algn="ctr" defTabSz="228600" eaLnBrk="1" fontAlgn="auto" latinLnBrk="0" hangingPunct="0">
              <a:lnSpc>
                <a:spcPct val="100000"/>
              </a:lnSpc>
              <a:spcBef>
                <a:spcPts val="0"/>
              </a:spcBef>
              <a:spcAft>
                <a:spcPts val="0"/>
              </a:spcAft>
              <a:buClrTx/>
              <a:buSzTx/>
              <a:buFontTx/>
              <a:buNone/>
              <a:defRPr sz="3000">
                <a:solidFill>
                  <a:srgbClr val="FFFFFF"/>
                </a:solidFill>
                <a:effectLst>
                  <a:outerShdw blurRad="38100" dist="12700" dir="5400000" rotWithShape="0">
                    <a:srgbClr val="000000">
                      <a:alpha val="50000"/>
                    </a:srgbClr>
                  </a:outerShdw>
                </a:effectLst>
                <a:latin typeface="Gill Sans" panose="020B0502020104020203"/>
                <a:ea typeface="Gill Sans" panose="020B0502020104020203"/>
                <a:cs typeface="Gill Sans" panose="020B0502020104020203"/>
                <a:sym typeface="Gill Sans" panose="020B0502020104020203"/>
              </a:defRPr>
            </a:pPr>
            <a:endParaRPr kumimoji="0" sz="1200" b="0" i="0" u="none" strike="noStrike" kern="0" cap="none" spc="0" normalizeH="0" baseline="0" noProof="0">
              <a:ln>
                <a:noFill/>
              </a:ln>
              <a:solidFill>
                <a:schemeClr val="bg1"/>
              </a:solidFill>
              <a:effectLst>
                <a:outerShdw blurRad="38100" dist="12700" dir="5400000" rotWithShape="0">
                  <a:srgbClr val="000000">
                    <a:alpha val="50000"/>
                  </a:srgbClr>
                </a:outerShdw>
              </a:effectLst>
              <a:uLnTx/>
              <a:uFillTx/>
              <a:latin typeface="Lato" panose="020F0502020204030203" pitchFamily="34" charset="0"/>
              <a:ea typeface="Lato" panose="020F0502020204030203" pitchFamily="34" charset="0"/>
              <a:cs typeface="Lato" panose="020F0502020204030203" pitchFamily="34" charset="0"/>
              <a:sym typeface="Gill Sans" panose="020B0502020104020203"/>
            </a:endParaRPr>
          </a:p>
        </p:txBody>
      </p:sp>
      <p:sp>
        <p:nvSpPr>
          <p:cNvPr id="43" name="Shape 2369"/>
          <p:cNvSpPr/>
          <p:nvPr/>
        </p:nvSpPr>
        <p:spPr>
          <a:xfrm>
            <a:off x="3784600" y="3799840"/>
            <a:ext cx="334010" cy="334010"/>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7"/>
                  <a:pt x="5377" y="982"/>
                  <a:pt x="10800" y="982"/>
                </a:cubicBezTo>
                <a:cubicBezTo>
                  <a:pt x="16223" y="982"/>
                  <a:pt x="20618" y="5377"/>
                  <a:pt x="20618" y="10800"/>
                </a:cubicBezTo>
                <a:cubicBezTo>
                  <a:pt x="20618" y="16223"/>
                  <a:pt x="16223" y="20618"/>
                  <a:pt x="10800" y="20618"/>
                </a:cubicBezTo>
                <a:moveTo>
                  <a:pt x="10800" y="0"/>
                </a:moveTo>
                <a:cubicBezTo>
                  <a:pt x="4836" y="0"/>
                  <a:pt x="0" y="4836"/>
                  <a:pt x="0" y="10800"/>
                </a:cubicBezTo>
                <a:cubicBezTo>
                  <a:pt x="0" y="16765"/>
                  <a:pt x="4836" y="21600"/>
                  <a:pt x="10800" y="21600"/>
                </a:cubicBezTo>
                <a:cubicBezTo>
                  <a:pt x="16764" y="21600"/>
                  <a:pt x="21600" y="16765"/>
                  <a:pt x="21600" y="10800"/>
                </a:cubicBezTo>
                <a:cubicBezTo>
                  <a:pt x="21600" y="4836"/>
                  <a:pt x="16764" y="0"/>
                  <a:pt x="10800" y="0"/>
                </a:cubicBezTo>
                <a:moveTo>
                  <a:pt x="14236" y="16752"/>
                </a:moveTo>
                <a:cubicBezTo>
                  <a:pt x="14001" y="16887"/>
                  <a:pt x="13921" y="17188"/>
                  <a:pt x="14057" y="17422"/>
                </a:cubicBezTo>
                <a:cubicBezTo>
                  <a:pt x="14192" y="17658"/>
                  <a:pt x="14493" y="17738"/>
                  <a:pt x="14727" y="17602"/>
                </a:cubicBezTo>
                <a:cubicBezTo>
                  <a:pt x="14962" y="17467"/>
                  <a:pt x="15042" y="17167"/>
                  <a:pt x="14907" y="16932"/>
                </a:cubicBezTo>
                <a:cubicBezTo>
                  <a:pt x="14771" y="16697"/>
                  <a:pt x="14472" y="16617"/>
                  <a:pt x="14236" y="16752"/>
                </a:cubicBezTo>
                <a:moveTo>
                  <a:pt x="10800" y="11782"/>
                </a:moveTo>
                <a:cubicBezTo>
                  <a:pt x="10258" y="11782"/>
                  <a:pt x="9818" y="11342"/>
                  <a:pt x="9818" y="10800"/>
                </a:cubicBezTo>
                <a:cubicBezTo>
                  <a:pt x="9818" y="10258"/>
                  <a:pt x="10258" y="9818"/>
                  <a:pt x="10800" y="9818"/>
                </a:cubicBezTo>
                <a:cubicBezTo>
                  <a:pt x="11342" y="9818"/>
                  <a:pt x="11782" y="10258"/>
                  <a:pt x="11782" y="10800"/>
                </a:cubicBezTo>
                <a:cubicBezTo>
                  <a:pt x="11782" y="11342"/>
                  <a:pt x="11342" y="11782"/>
                  <a:pt x="10800" y="11782"/>
                </a:cubicBezTo>
                <a:moveTo>
                  <a:pt x="15218" y="10309"/>
                </a:moveTo>
                <a:lnTo>
                  <a:pt x="12694" y="10309"/>
                </a:lnTo>
                <a:cubicBezTo>
                  <a:pt x="12515" y="9624"/>
                  <a:pt x="11978" y="9084"/>
                  <a:pt x="11291" y="8906"/>
                </a:cubicBezTo>
                <a:lnTo>
                  <a:pt x="11291" y="3436"/>
                </a:lnTo>
                <a:cubicBezTo>
                  <a:pt x="11291" y="3166"/>
                  <a:pt x="11071" y="2945"/>
                  <a:pt x="10800" y="2945"/>
                </a:cubicBezTo>
                <a:cubicBezTo>
                  <a:pt x="10529" y="2945"/>
                  <a:pt x="10309" y="3166"/>
                  <a:pt x="10309" y="3436"/>
                </a:cubicBezTo>
                <a:lnTo>
                  <a:pt x="10309" y="8906"/>
                </a:lnTo>
                <a:cubicBezTo>
                  <a:pt x="9464" y="9125"/>
                  <a:pt x="8836" y="9886"/>
                  <a:pt x="8836" y="10800"/>
                </a:cubicBezTo>
                <a:cubicBezTo>
                  <a:pt x="8836" y="11885"/>
                  <a:pt x="9716" y="12764"/>
                  <a:pt x="10800" y="12764"/>
                </a:cubicBezTo>
                <a:cubicBezTo>
                  <a:pt x="11714" y="12764"/>
                  <a:pt x="12476" y="12137"/>
                  <a:pt x="12694" y="11291"/>
                </a:cubicBezTo>
                <a:lnTo>
                  <a:pt x="15218" y="11291"/>
                </a:lnTo>
                <a:cubicBezTo>
                  <a:pt x="15489" y="11291"/>
                  <a:pt x="15709" y="11072"/>
                  <a:pt x="15709" y="10800"/>
                </a:cubicBezTo>
                <a:cubicBezTo>
                  <a:pt x="15709" y="10529"/>
                  <a:pt x="15489" y="10309"/>
                  <a:pt x="15218" y="10309"/>
                </a:cubicBezTo>
                <a:moveTo>
                  <a:pt x="16932" y="6693"/>
                </a:moveTo>
                <a:cubicBezTo>
                  <a:pt x="16697" y="6829"/>
                  <a:pt x="16616" y="7129"/>
                  <a:pt x="16752" y="7364"/>
                </a:cubicBezTo>
                <a:cubicBezTo>
                  <a:pt x="16887" y="7599"/>
                  <a:pt x="17188" y="7679"/>
                  <a:pt x="17422" y="7543"/>
                </a:cubicBezTo>
                <a:cubicBezTo>
                  <a:pt x="17657" y="7408"/>
                  <a:pt x="17737" y="7108"/>
                  <a:pt x="17602" y="6873"/>
                </a:cubicBezTo>
                <a:cubicBezTo>
                  <a:pt x="17467" y="6638"/>
                  <a:pt x="17166" y="6557"/>
                  <a:pt x="16932" y="6693"/>
                </a:cubicBezTo>
                <a:moveTo>
                  <a:pt x="10800" y="17673"/>
                </a:moveTo>
                <a:cubicBezTo>
                  <a:pt x="10529" y="17673"/>
                  <a:pt x="10309" y="17893"/>
                  <a:pt x="10309" y="18164"/>
                </a:cubicBezTo>
                <a:cubicBezTo>
                  <a:pt x="10309" y="18435"/>
                  <a:pt x="10529" y="18655"/>
                  <a:pt x="10800" y="18655"/>
                </a:cubicBezTo>
                <a:cubicBezTo>
                  <a:pt x="11071" y="18655"/>
                  <a:pt x="11291" y="18435"/>
                  <a:pt x="11291" y="18164"/>
                </a:cubicBezTo>
                <a:cubicBezTo>
                  <a:pt x="11291" y="17893"/>
                  <a:pt x="11071" y="17673"/>
                  <a:pt x="10800" y="17673"/>
                </a:cubicBezTo>
                <a:moveTo>
                  <a:pt x="17422" y="14057"/>
                </a:moveTo>
                <a:cubicBezTo>
                  <a:pt x="17188" y="13921"/>
                  <a:pt x="16887" y="14001"/>
                  <a:pt x="16752" y="14236"/>
                </a:cubicBezTo>
                <a:cubicBezTo>
                  <a:pt x="16616" y="14472"/>
                  <a:pt x="16697" y="14772"/>
                  <a:pt x="16932" y="14907"/>
                </a:cubicBezTo>
                <a:cubicBezTo>
                  <a:pt x="17166" y="15043"/>
                  <a:pt x="17467" y="14962"/>
                  <a:pt x="17602" y="14727"/>
                </a:cubicBezTo>
                <a:cubicBezTo>
                  <a:pt x="17737" y="14492"/>
                  <a:pt x="17657" y="14192"/>
                  <a:pt x="17422" y="14057"/>
                </a:cubicBezTo>
                <a:moveTo>
                  <a:pt x="4668" y="6693"/>
                </a:moveTo>
                <a:cubicBezTo>
                  <a:pt x="4433" y="6557"/>
                  <a:pt x="4133" y="6638"/>
                  <a:pt x="3998" y="6873"/>
                </a:cubicBezTo>
                <a:cubicBezTo>
                  <a:pt x="3863" y="7108"/>
                  <a:pt x="3942" y="7408"/>
                  <a:pt x="4178" y="7543"/>
                </a:cubicBezTo>
                <a:cubicBezTo>
                  <a:pt x="4412" y="7679"/>
                  <a:pt x="4713" y="7599"/>
                  <a:pt x="4848" y="7364"/>
                </a:cubicBezTo>
                <a:cubicBezTo>
                  <a:pt x="4984" y="7129"/>
                  <a:pt x="4903" y="6829"/>
                  <a:pt x="4668" y="6693"/>
                </a:cubicBezTo>
                <a:moveTo>
                  <a:pt x="14236" y="4848"/>
                </a:moveTo>
                <a:cubicBezTo>
                  <a:pt x="14472" y="4984"/>
                  <a:pt x="14771" y="4903"/>
                  <a:pt x="14907" y="4669"/>
                </a:cubicBezTo>
                <a:cubicBezTo>
                  <a:pt x="15042" y="4434"/>
                  <a:pt x="14962" y="4134"/>
                  <a:pt x="14727" y="3998"/>
                </a:cubicBezTo>
                <a:cubicBezTo>
                  <a:pt x="14493" y="3863"/>
                  <a:pt x="14192" y="3943"/>
                  <a:pt x="14057" y="4178"/>
                </a:cubicBezTo>
                <a:cubicBezTo>
                  <a:pt x="13921" y="4412"/>
                  <a:pt x="14001" y="4713"/>
                  <a:pt x="14236" y="4848"/>
                </a:cubicBezTo>
                <a:moveTo>
                  <a:pt x="3436" y="10309"/>
                </a:moveTo>
                <a:cubicBezTo>
                  <a:pt x="3166" y="10309"/>
                  <a:pt x="2945" y="10529"/>
                  <a:pt x="2945" y="10800"/>
                </a:cubicBezTo>
                <a:cubicBezTo>
                  <a:pt x="2945" y="11072"/>
                  <a:pt x="3166" y="11291"/>
                  <a:pt x="3436" y="11291"/>
                </a:cubicBezTo>
                <a:cubicBezTo>
                  <a:pt x="3707" y="11291"/>
                  <a:pt x="3927" y="11072"/>
                  <a:pt x="3927" y="10800"/>
                </a:cubicBezTo>
                <a:cubicBezTo>
                  <a:pt x="3927" y="10529"/>
                  <a:pt x="3707" y="10309"/>
                  <a:pt x="3436" y="10309"/>
                </a:cubicBezTo>
                <a:moveTo>
                  <a:pt x="6873" y="3998"/>
                </a:moveTo>
                <a:cubicBezTo>
                  <a:pt x="6638" y="4134"/>
                  <a:pt x="6558" y="4434"/>
                  <a:pt x="6693" y="4669"/>
                </a:cubicBezTo>
                <a:cubicBezTo>
                  <a:pt x="6829" y="4903"/>
                  <a:pt x="7129" y="4984"/>
                  <a:pt x="7364" y="4848"/>
                </a:cubicBezTo>
                <a:cubicBezTo>
                  <a:pt x="7599" y="4713"/>
                  <a:pt x="7679" y="4412"/>
                  <a:pt x="7543" y="4178"/>
                </a:cubicBezTo>
                <a:cubicBezTo>
                  <a:pt x="7408" y="3943"/>
                  <a:pt x="7108" y="3863"/>
                  <a:pt x="6873" y="3998"/>
                </a:cubicBezTo>
                <a:moveTo>
                  <a:pt x="4178" y="14057"/>
                </a:moveTo>
                <a:cubicBezTo>
                  <a:pt x="3942" y="14192"/>
                  <a:pt x="3863" y="14492"/>
                  <a:pt x="3998" y="14727"/>
                </a:cubicBezTo>
                <a:cubicBezTo>
                  <a:pt x="4133" y="14962"/>
                  <a:pt x="4433" y="15043"/>
                  <a:pt x="4668" y="14907"/>
                </a:cubicBezTo>
                <a:cubicBezTo>
                  <a:pt x="4903" y="14772"/>
                  <a:pt x="4984" y="14472"/>
                  <a:pt x="4848" y="14236"/>
                </a:cubicBezTo>
                <a:cubicBezTo>
                  <a:pt x="4713" y="14001"/>
                  <a:pt x="4412" y="13921"/>
                  <a:pt x="4178" y="14057"/>
                </a:cubicBezTo>
                <a:moveTo>
                  <a:pt x="7364" y="16752"/>
                </a:moveTo>
                <a:cubicBezTo>
                  <a:pt x="7129" y="16617"/>
                  <a:pt x="6829" y="16697"/>
                  <a:pt x="6693" y="16932"/>
                </a:cubicBezTo>
                <a:cubicBezTo>
                  <a:pt x="6558" y="17167"/>
                  <a:pt x="6638" y="17467"/>
                  <a:pt x="6873" y="17602"/>
                </a:cubicBezTo>
                <a:cubicBezTo>
                  <a:pt x="7108" y="17738"/>
                  <a:pt x="7408" y="17658"/>
                  <a:pt x="7543" y="17422"/>
                </a:cubicBezTo>
                <a:cubicBezTo>
                  <a:pt x="7679" y="17188"/>
                  <a:pt x="7599" y="16887"/>
                  <a:pt x="7364" y="16752"/>
                </a:cubicBezTo>
                <a:moveTo>
                  <a:pt x="18164" y="10309"/>
                </a:moveTo>
                <a:cubicBezTo>
                  <a:pt x="17893" y="10309"/>
                  <a:pt x="17673" y="10529"/>
                  <a:pt x="17673" y="10800"/>
                </a:cubicBezTo>
                <a:cubicBezTo>
                  <a:pt x="17673" y="11072"/>
                  <a:pt x="17893" y="11291"/>
                  <a:pt x="18164" y="11291"/>
                </a:cubicBezTo>
                <a:cubicBezTo>
                  <a:pt x="18434" y="11291"/>
                  <a:pt x="18655" y="11072"/>
                  <a:pt x="18655" y="10800"/>
                </a:cubicBezTo>
                <a:cubicBezTo>
                  <a:pt x="18655" y="10529"/>
                  <a:pt x="18434" y="10309"/>
                  <a:pt x="18164" y="10309"/>
                </a:cubicBezTo>
              </a:path>
            </a:pathLst>
          </a:custGeom>
          <a:solidFill>
            <a:sysClr val="windowText" lastClr="000000"/>
          </a:solidFill>
          <a:ln w="12700">
            <a:miter lim="400000"/>
          </a:ln>
        </p:spPr>
        <p:txBody>
          <a:bodyPr lIns="19049" tIns="19049" rIns="19049" bIns="19049" anchor="ctr"/>
          <a:lstStyle/>
          <a:p>
            <a:pPr marL="0" marR="0" lvl="0" indent="0" algn="ctr" defTabSz="228600" eaLnBrk="1" fontAlgn="auto" latinLnBrk="0" hangingPunct="0">
              <a:lnSpc>
                <a:spcPct val="100000"/>
              </a:lnSpc>
              <a:spcBef>
                <a:spcPts val="0"/>
              </a:spcBef>
              <a:spcAft>
                <a:spcPts val="0"/>
              </a:spcAft>
              <a:buClrTx/>
              <a:buSzTx/>
              <a:buFontTx/>
              <a:buNone/>
              <a:defRPr sz="3000">
                <a:solidFill>
                  <a:srgbClr val="FFFFFF"/>
                </a:solidFill>
                <a:effectLst>
                  <a:outerShdw blurRad="38100" dist="12700" dir="5400000" rotWithShape="0">
                    <a:srgbClr val="000000">
                      <a:alpha val="50000"/>
                    </a:srgbClr>
                  </a:outerShdw>
                </a:effectLst>
                <a:latin typeface="Gill Sans" panose="020B0502020104020203"/>
                <a:ea typeface="Gill Sans" panose="020B0502020104020203"/>
                <a:cs typeface="Gill Sans" panose="020B0502020104020203"/>
                <a:sym typeface="Gill Sans" panose="020B0502020104020203"/>
              </a:defRPr>
            </a:pPr>
            <a:endParaRPr kumimoji="0" sz="1200" b="0" i="0" u="none" strike="noStrike" kern="0" cap="none" spc="0" normalizeH="0" baseline="0" noProof="0">
              <a:ln>
                <a:noFill/>
              </a:ln>
              <a:solidFill>
                <a:schemeClr val="bg1"/>
              </a:solidFill>
              <a:effectLst>
                <a:outerShdw blurRad="38100" dist="12700" dir="5400000" rotWithShape="0">
                  <a:srgbClr val="000000">
                    <a:alpha val="50000"/>
                  </a:srgbClr>
                </a:outerShdw>
              </a:effectLst>
              <a:uLnTx/>
              <a:uFillTx/>
              <a:latin typeface="Lato" panose="020F0502020204030203" pitchFamily="34" charset="0"/>
              <a:ea typeface="Lato" panose="020F0502020204030203" pitchFamily="34" charset="0"/>
              <a:cs typeface="Lato" panose="020F0502020204030203" pitchFamily="34" charset="0"/>
              <a:sym typeface="Gill Sans" panose="020B0502020104020203"/>
            </a:endParaRPr>
          </a:p>
        </p:txBody>
      </p:sp>
      <p:sp>
        <p:nvSpPr>
          <p:cNvPr id="68" name="Shape 2434"/>
          <p:cNvSpPr/>
          <p:nvPr/>
        </p:nvSpPr>
        <p:spPr>
          <a:xfrm>
            <a:off x="8363585" y="3126105"/>
            <a:ext cx="334010" cy="334010"/>
          </a:xfrm>
          <a:custGeom>
            <a:avLst/>
            <a:gdLst/>
            <a:ahLst/>
            <a:cxnLst>
              <a:cxn ang="0">
                <a:pos x="wd2" y="hd2"/>
              </a:cxn>
              <a:cxn ang="5400000">
                <a:pos x="wd2" y="hd2"/>
              </a:cxn>
              <a:cxn ang="10800000">
                <a:pos x="wd2" y="hd2"/>
              </a:cxn>
              <a:cxn ang="16200000">
                <a:pos x="wd2" y="hd2"/>
              </a:cxn>
            </a:cxnLst>
            <a:rect l="0" t="0" r="r" b="b"/>
            <a:pathLst>
              <a:path w="21600" h="21600" extrusionOk="0">
                <a:moveTo>
                  <a:pt x="10800" y="14727"/>
                </a:moveTo>
                <a:cubicBezTo>
                  <a:pt x="8631" y="14727"/>
                  <a:pt x="6873" y="12969"/>
                  <a:pt x="6873" y="10800"/>
                </a:cubicBezTo>
                <a:cubicBezTo>
                  <a:pt x="6873" y="8631"/>
                  <a:pt x="8631" y="6873"/>
                  <a:pt x="10800" y="6873"/>
                </a:cubicBezTo>
                <a:cubicBezTo>
                  <a:pt x="12969" y="6873"/>
                  <a:pt x="14727" y="8631"/>
                  <a:pt x="14727" y="10800"/>
                </a:cubicBezTo>
                <a:cubicBezTo>
                  <a:pt x="14727" y="12969"/>
                  <a:pt x="12969" y="14727"/>
                  <a:pt x="10800" y="14727"/>
                </a:cubicBezTo>
                <a:moveTo>
                  <a:pt x="10800" y="5891"/>
                </a:moveTo>
                <a:cubicBezTo>
                  <a:pt x="8088" y="5891"/>
                  <a:pt x="5891" y="8089"/>
                  <a:pt x="5891" y="10800"/>
                </a:cubicBezTo>
                <a:cubicBezTo>
                  <a:pt x="5891" y="13512"/>
                  <a:pt x="8088" y="15709"/>
                  <a:pt x="10800" y="15709"/>
                </a:cubicBezTo>
                <a:cubicBezTo>
                  <a:pt x="13512" y="15709"/>
                  <a:pt x="15709" y="13512"/>
                  <a:pt x="15709" y="10800"/>
                </a:cubicBezTo>
                <a:cubicBezTo>
                  <a:pt x="15709" y="8089"/>
                  <a:pt x="13512" y="5891"/>
                  <a:pt x="10800" y="5891"/>
                </a:cubicBezTo>
                <a:moveTo>
                  <a:pt x="20618" y="12013"/>
                </a:moveTo>
                <a:cubicBezTo>
                  <a:pt x="20614" y="12014"/>
                  <a:pt x="20611" y="12016"/>
                  <a:pt x="20607" y="12016"/>
                </a:cubicBezTo>
                <a:lnTo>
                  <a:pt x="19602" y="12268"/>
                </a:lnTo>
                <a:cubicBezTo>
                  <a:pt x="19256" y="12354"/>
                  <a:pt x="18984" y="12622"/>
                  <a:pt x="18892" y="12966"/>
                </a:cubicBezTo>
                <a:cubicBezTo>
                  <a:pt x="18703" y="13672"/>
                  <a:pt x="18421" y="14351"/>
                  <a:pt x="18053" y="14986"/>
                </a:cubicBezTo>
                <a:cubicBezTo>
                  <a:pt x="17873" y="15295"/>
                  <a:pt x="17876" y="15677"/>
                  <a:pt x="18060" y="15984"/>
                </a:cubicBezTo>
                <a:lnTo>
                  <a:pt x="18601" y="16885"/>
                </a:lnTo>
                <a:lnTo>
                  <a:pt x="16886" y="18600"/>
                </a:lnTo>
                <a:cubicBezTo>
                  <a:pt x="16882" y="18599"/>
                  <a:pt x="16878" y="18597"/>
                  <a:pt x="16875" y="18595"/>
                </a:cubicBezTo>
                <a:lnTo>
                  <a:pt x="15978" y="18057"/>
                </a:lnTo>
                <a:cubicBezTo>
                  <a:pt x="15822" y="17964"/>
                  <a:pt x="15648" y="17917"/>
                  <a:pt x="15473" y="17917"/>
                </a:cubicBezTo>
                <a:cubicBezTo>
                  <a:pt x="15304" y="17917"/>
                  <a:pt x="15134" y="17961"/>
                  <a:pt x="14982" y="18049"/>
                </a:cubicBezTo>
                <a:cubicBezTo>
                  <a:pt x="14348" y="18415"/>
                  <a:pt x="13671" y="18696"/>
                  <a:pt x="12968" y="18884"/>
                </a:cubicBezTo>
                <a:cubicBezTo>
                  <a:pt x="12624" y="18976"/>
                  <a:pt x="12356" y="19248"/>
                  <a:pt x="12269" y="19594"/>
                </a:cubicBezTo>
                <a:lnTo>
                  <a:pt x="12016" y="20607"/>
                </a:lnTo>
                <a:cubicBezTo>
                  <a:pt x="12015" y="20611"/>
                  <a:pt x="12014" y="20614"/>
                  <a:pt x="12012" y="20619"/>
                </a:cubicBezTo>
                <a:lnTo>
                  <a:pt x="9587" y="20619"/>
                </a:lnTo>
                <a:lnTo>
                  <a:pt x="9331" y="19594"/>
                </a:lnTo>
                <a:cubicBezTo>
                  <a:pt x="9244" y="19248"/>
                  <a:pt x="8976" y="18976"/>
                  <a:pt x="8632" y="18884"/>
                </a:cubicBezTo>
                <a:cubicBezTo>
                  <a:pt x="7929" y="18696"/>
                  <a:pt x="7251" y="18415"/>
                  <a:pt x="6617" y="18049"/>
                </a:cubicBezTo>
                <a:cubicBezTo>
                  <a:pt x="6465" y="17961"/>
                  <a:pt x="6296" y="17917"/>
                  <a:pt x="6127" y="17917"/>
                </a:cubicBezTo>
                <a:cubicBezTo>
                  <a:pt x="5951" y="17917"/>
                  <a:pt x="5777" y="17964"/>
                  <a:pt x="5621" y="18057"/>
                </a:cubicBezTo>
                <a:lnTo>
                  <a:pt x="4725" y="18595"/>
                </a:lnTo>
                <a:cubicBezTo>
                  <a:pt x="4722" y="18597"/>
                  <a:pt x="4718" y="18599"/>
                  <a:pt x="4714" y="18600"/>
                </a:cubicBezTo>
                <a:lnTo>
                  <a:pt x="3000" y="16885"/>
                </a:lnTo>
                <a:lnTo>
                  <a:pt x="3540" y="15984"/>
                </a:lnTo>
                <a:cubicBezTo>
                  <a:pt x="3724" y="15677"/>
                  <a:pt x="3727" y="15295"/>
                  <a:pt x="3548" y="14986"/>
                </a:cubicBezTo>
                <a:cubicBezTo>
                  <a:pt x="3179" y="14351"/>
                  <a:pt x="2897" y="13672"/>
                  <a:pt x="2708" y="12966"/>
                </a:cubicBezTo>
                <a:cubicBezTo>
                  <a:pt x="2616" y="12622"/>
                  <a:pt x="2343" y="12354"/>
                  <a:pt x="1998" y="12268"/>
                </a:cubicBezTo>
                <a:lnTo>
                  <a:pt x="993" y="12016"/>
                </a:lnTo>
                <a:cubicBezTo>
                  <a:pt x="989" y="12016"/>
                  <a:pt x="986" y="12014"/>
                  <a:pt x="982" y="12013"/>
                </a:cubicBezTo>
                <a:lnTo>
                  <a:pt x="982" y="9587"/>
                </a:lnTo>
                <a:lnTo>
                  <a:pt x="1998" y="9333"/>
                </a:lnTo>
                <a:cubicBezTo>
                  <a:pt x="2343" y="9246"/>
                  <a:pt x="2616" y="8979"/>
                  <a:pt x="2708" y="8634"/>
                </a:cubicBezTo>
                <a:cubicBezTo>
                  <a:pt x="2897" y="7928"/>
                  <a:pt x="3179" y="7249"/>
                  <a:pt x="3548" y="6615"/>
                </a:cubicBezTo>
                <a:cubicBezTo>
                  <a:pt x="3727" y="6305"/>
                  <a:pt x="3724" y="5923"/>
                  <a:pt x="3540" y="5617"/>
                </a:cubicBezTo>
                <a:lnTo>
                  <a:pt x="3005" y="4725"/>
                </a:lnTo>
                <a:cubicBezTo>
                  <a:pt x="3004" y="4722"/>
                  <a:pt x="3002" y="4718"/>
                  <a:pt x="3000" y="4715"/>
                </a:cubicBezTo>
                <a:lnTo>
                  <a:pt x="4715" y="3000"/>
                </a:lnTo>
                <a:lnTo>
                  <a:pt x="5621" y="3544"/>
                </a:lnTo>
                <a:cubicBezTo>
                  <a:pt x="5777" y="3636"/>
                  <a:pt x="5951" y="3683"/>
                  <a:pt x="6127" y="3683"/>
                </a:cubicBezTo>
                <a:cubicBezTo>
                  <a:pt x="6296" y="3683"/>
                  <a:pt x="6465" y="3639"/>
                  <a:pt x="6618" y="3551"/>
                </a:cubicBezTo>
                <a:cubicBezTo>
                  <a:pt x="7251" y="3185"/>
                  <a:pt x="7929" y="2904"/>
                  <a:pt x="8632" y="2717"/>
                </a:cubicBezTo>
                <a:cubicBezTo>
                  <a:pt x="8976" y="2624"/>
                  <a:pt x="9244" y="2353"/>
                  <a:pt x="9331" y="2007"/>
                </a:cubicBezTo>
                <a:lnTo>
                  <a:pt x="9587" y="982"/>
                </a:lnTo>
                <a:lnTo>
                  <a:pt x="12012" y="982"/>
                </a:lnTo>
                <a:cubicBezTo>
                  <a:pt x="12014" y="986"/>
                  <a:pt x="12015" y="989"/>
                  <a:pt x="12016" y="993"/>
                </a:cubicBezTo>
                <a:lnTo>
                  <a:pt x="12269" y="2007"/>
                </a:lnTo>
                <a:cubicBezTo>
                  <a:pt x="12356" y="2353"/>
                  <a:pt x="12624" y="2624"/>
                  <a:pt x="12968" y="2717"/>
                </a:cubicBezTo>
                <a:cubicBezTo>
                  <a:pt x="13671" y="2904"/>
                  <a:pt x="14348" y="3185"/>
                  <a:pt x="14982" y="3551"/>
                </a:cubicBezTo>
                <a:cubicBezTo>
                  <a:pt x="15134" y="3639"/>
                  <a:pt x="15304" y="3683"/>
                  <a:pt x="15473" y="3683"/>
                </a:cubicBezTo>
                <a:cubicBezTo>
                  <a:pt x="15648" y="3683"/>
                  <a:pt x="15822" y="3636"/>
                  <a:pt x="15978" y="3544"/>
                </a:cubicBezTo>
                <a:lnTo>
                  <a:pt x="16884" y="3000"/>
                </a:lnTo>
                <a:lnTo>
                  <a:pt x="18600" y="4715"/>
                </a:lnTo>
                <a:cubicBezTo>
                  <a:pt x="18598" y="4718"/>
                  <a:pt x="18597" y="4722"/>
                  <a:pt x="18595" y="4726"/>
                </a:cubicBezTo>
                <a:lnTo>
                  <a:pt x="18060" y="5616"/>
                </a:lnTo>
                <a:cubicBezTo>
                  <a:pt x="17876" y="5923"/>
                  <a:pt x="17873" y="6305"/>
                  <a:pt x="18053" y="6615"/>
                </a:cubicBezTo>
                <a:cubicBezTo>
                  <a:pt x="18421" y="7249"/>
                  <a:pt x="18703" y="7928"/>
                  <a:pt x="18892" y="8634"/>
                </a:cubicBezTo>
                <a:cubicBezTo>
                  <a:pt x="18984" y="8979"/>
                  <a:pt x="19256" y="9246"/>
                  <a:pt x="19602" y="9333"/>
                </a:cubicBezTo>
                <a:lnTo>
                  <a:pt x="20618" y="9587"/>
                </a:lnTo>
                <a:cubicBezTo>
                  <a:pt x="20618" y="9587"/>
                  <a:pt x="20618" y="12013"/>
                  <a:pt x="20618" y="12013"/>
                </a:cubicBezTo>
                <a:close/>
                <a:moveTo>
                  <a:pt x="20880" y="8641"/>
                </a:moveTo>
                <a:lnTo>
                  <a:pt x="19841" y="8380"/>
                </a:lnTo>
                <a:cubicBezTo>
                  <a:pt x="19626" y="7580"/>
                  <a:pt x="19308" y="6822"/>
                  <a:pt x="18902" y="6122"/>
                </a:cubicBezTo>
                <a:lnTo>
                  <a:pt x="19455" y="5200"/>
                </a:lnTo>
                <a:cubicBezTo>
                  <a:pt x="19625" y="4871"/>
                  <a:pt x="19736" y="4463"/>
                  <a:pt x="19455" y="4182"/>
                </a:cubicBezTo>
                <a:lnTo>
                  <a:pt x="17419" y="2145"/>
                </a:lnTo>
                <a:cubicBezTo>
                  <a:pt x="17292" y="2018"/>
                  <a:pt x="17136" y="1969"/>
                  <a:pt x="16975" y="1969"/>
                </a:cubicBezTo>
                <a:cubicBezTo>
                  <a:pt x="16778" y="1969"/>
                  <a:pt x="16572" y="2043"/>
                  <a:pt x="16400" y="2145"/>
                </a:cubicBezTo>
                <a:lnTo>
                  <a:pt x="15473" y="2702"/>
                </a:lnTo>
                <a:cubicBezTo>
                  <a:pt x="14775" y="2298"/>
                  <a:pt x="14020" y="1982"/>
                  <a:pt x="13222" y="1768"/>
                </a:cubicBezTo>
                <a:lnTo>
                  <a:pt x="12960" y="720"/>
                </a:lnTo>
                <a:cubicBezTo>
                  <a:pt x="12848" y="367"/>
                  <a:pt x="12638" y="0"/>
                  <a:pt x="12240" y="0"/>
                </a:cubicBezTo>
                <a:lnTo>
                  <a:pt x="9360" y="0"/>
                </a:lnTo>
                <a:cubicBezTo>
                  <a:pt x="8962" y="0"/>
                  <a:pt x="8730" y="367"/>
                  <a:pt x="8640" y="720"/>
                </a:cubicBezTo>
                <a:lnTo>
                  <a:pt x="8378" y="1768"/>
                </a:lnTo>
                <a:cubicBezTo>
                  <a:pt x="7580" y="1982"/>
                  <a:pt x="6825" y="2298"/>
                  <a:pt x="6127" y="2702"/>
                </a:cubicBezTo>
                <a:lnTo>
                  <a:pt x="5200" y="2145"/>
                </a:lnTo>
                <a:cubicBezTo>
                  <a:pt x="5028" y="2043"/>
                  <a:pt x="4822" y="1969"/>
                  <a:pt x="4625" y="1969"/>
                </a:cubicBezTo>
                <a:cubicBezTo>
                  <a:pt x="4464" y="1969"/>
                  <a:pt x="4308" y="2018"/>
                  <a:pt x="4181" y="2145"/>
                </a:cubicBezTo>
                <a:lnTo>
                  <a:pt x="2145" y="4182"/>
                </a:lnTo>
                <a:cubicBezTo>
                  <a:pt x="1864" y="4463"/>
                  <a:pt x="1975" y="4871"/>
                  <a:pt x="2145" y="5200"/>
                </a:cubicBezTo>
                <a:lnTo>
                  <a:pt x="2698" y="6122"/>
                </a:lnTo>
                <a:cubicBezTo>
                  <a:pt x="2292" y="6822"/>
                  <a:pt x="1973" y="7580"/>
                  <a:pt x="1759" y="8380"/>
                </a:cubicBezTo>
                <a:lnTo>
                  <a:pt x="720" y="8641"/>
                </a:lnTo>
                <a:cubicBezTo>
                  <a:pt x="367" y="8730"/>
                  <a:pt x="0" y="8963"/>
                  <a:pt x="0" y="9360"/>
                </a:cubicBezTo>
                <a:lnTo>
                  <a:pt x="0" y="12240"/>
                </a:lnTo>
                <a:cubicBezTo>
                  <a:pt x="0" y="12638"/>
                  <a:pt x="367" y="12848"/>
                  <a:pt x="720" y="12960"/>
                </a:cubicBezTo>
                <a:lnTo>
                  <a:pt x="1759" y="13220"/>
                </a:lnTo>
                <a:cubicBezTo>
                  <a:pt x="1973" y="14021"/>
                  <a:pt x="2292" y="14778"/>
                  <a:pt x="2698" y="15478"/>
                </a:cubicBezTo>
                <a:lnTo>
                  <a:pt x="2145" y="16400"/>
                </a:lnTo>
                <a:cubicBezTo>
                  <a:pt x="1959" y="16714"/>
                  <a:pt x="1864" y="17137"/>
                  <a:pt x="2145" y="17419"/>
                </a:cubicBezTo>
                <a:lnTo>
                  <a:pt x="4181" y="19455"/>
                </a:lnTo>
                <a:cubicBezTo>
                  <a:pt x="4305" y="19579"/>
                  <a:pt x="4454" y="19627"/>
                  <a:pt x="4610" y="19627"/>
                </a:cubicBezTo>
                <a:cubicBezTo>
                  <a:pt x="4807" y="19627"/>
                  <a:pt x="5016" y="19550"/>
                  <a:pt x="5200" y="19455"/>
                </a:cubicBezTo>
                <a:lnTo>
                  <a:pt x="6127" y="18899"/>
                </a:lnTo>
                <a:cubicBezTo>
                  <a:pt x="6825" y="19302"/>
                  <a:pt x="7580" y="19619"/>
                  <a:pt x="8378" y="19832"/>
                </a:cubicBezTo>
                <a:lnTo>
                  <a:pt x="8640" y="20880"/>
                </a:lnTo>
                <a:cubicBezTo>
                  <a:pt x="8730" y="21233"/>
                  <a:pt x="8962" y="21600"/>
                  <a:pt x="9360" y="21600"/>
                </a:cubicBezTo>
                <a:lnTo>
                  <a:pt x="12240" y="21600"/>
                </a:lnTo>
                <a:cubicBezTo>
                  <a:pt x="12638" y="21600"/>
                  <a:pt x="12848" y="21233"/>
                  <a:pt x="12960" y="20880"/>
                </a:cubicBezTo>
                <a:lnTo>
                  <a:pt x="13222" y="19832"/>
                </a:lnTo>
                <a:cubicBezTo>
                  <a:pt x="14020" y="19619"/>
                  <a:pt x="14775" y="19302"/>
                  <a:pt x="15473" y="18899"/>
                </a:cubicBezTo>
                <a:lnTo>
                  <a:pt x="16400" y="19455"/>
                </a:lnTo>
                <a:cubicBezTo>
                  <a:pt x="16584" y="19550"/>
                  <a:pt x="16793" y="19627"/>
                  <a:pt x="16990" y="19627"/>
                </a:cubicBezTo>
                <a:cubicBezTo>
                  <a:pt x="17146" y="19627"/>
                  <a:pt x="17294" y="19579"/>
                  <a:pt x="17419" y="19455"/>
                </a:cubicBezTo>
                <a:lnTo>
                  <a:pt x="19455" y="17419"/>
                </a:lnTo>
                <a:cubicBezTo>
                  <a:pt x="19736" y="17137"/>
                  <a:pt x="19641" y="16714"/>
                  <a:pt x="19455" y="16400"/>
                </a:cubicBezTo>
                <a:lnTo>
                  <a:pt x="18902" y="15478"/>
                </a:lnTo>
                <a:cubicBezTo>
                  <a:pt x="19308" y="14778"/>
                  <a:pt x="19626" y="14021"/>
                  <a:pt x="19841" y="13220"/>
                </a:cubicBezTo>
                <a:lnTo>
                  <a:pt x="20880" y="12960"/>
                </a:lnTo>
                <a:cubicBezTo>
                  <a:pt x="21233" y="12848"/>
                  <a:pt x="21600" y="12638"/>
                  <a:pt x="21600" y="12240"/>
                </a:cubicBezTo>
                <a:lnTo>
                  <a:pt x="21600" y="9360"/>
                </a:lnTo>
                <a:cubicBezTo>
                  <a:pt x="21600" y="8963"/>
                  <a:pt x="21233" y="8730"/>
                  <a:pt x="20880" y="8641"/>
                </a:cubicBezTo>
              </a:path>
            </a:pathLst>
          </a:custGeom>
          <a:solidFill>
            <a:sysClr val="windowText" lastClr="000000"/>
          </a:solidFill>
          <a:ln w="12700">
            <a:miter lim="400000"/>
          </a:ln>
        </p:spPr>
        <p:txBody>
          <a:bodyPr lIns="19049" tIns="19049" rIns="19049" bIns="19049" anchor="ctr"/>
          <a:lstStyle/>
          <a:p>
            <a:pPr marL="0" marR="0" lvl="0" indent="0" algn="ctr" defTabSz="228600" eaLnBrk="1" fontAlgn="auto" latinLnBrk="0" hangingPunct="0">
              <a:lnSpc>
                <a:spcPct val="100000"/>
              </a:lnSpc>
              <a:spcBef>
                <a:spcPts val="0"/>
              </a:spcBef>
              <a:spcAft>
                <a:spcPts val="0"/>
              </a:spcAft>
              <a:buClrTx/>
              <a:buSzTx/>
              <a:buFontTx/>
              <a:buNone/>
              <a:defRPr sz="3000">
                <a:solidFill>
                  <a:srgbClr val="FFFFFF"/>
                </a:solidFill>
                <a:effectLst>
                  <a:outerShdw blurRad="38100" dist="12700" dir="5400000" rotWithShape="0">
                    <a:srgbClr val="000000">
                      <a:alpha val="50000"/>
                    </a:srgbClr>
                  </a:outerShdw>
                </a:effectLst>
                <a:latin typeface="Gill Sans" panose="020B0502020104020203"/>
                <a:ea typeface="Gill Sans" panose="020B0502020104020203"/>
                <a:cs typeface="Gill Sans" panose="020B0502020104020203"/>
                <a:sym typeface="Gill Sans" panose="020B0502020104020203"/>
              </a:defRPr>
            </a:pPr>
            <a:endParaRPr kumimoji="0" sz="1200" b="0" i="0" u="none" strike="noStrike" kern="0" cap="none" spc="0" normalizeH="0" baseline="0" noProof="0">
              <a:ln>
                <a:noFill/>
              </a:ln>
              <a:solidFill>
                <a:schemeClr val="bg1"/>
              </a:solidFill>
              <a:effectLst>
                <a:outerShdw blurRad="38100" dist="12700" dir="5400000" rotWithShape="0">
                  <a:srgbClr val="000000">
                    <a:alpha val="50000"/>
                  </a:srgbClr>
                </a:outerShdw>
              </a:effectLst>
              <a:uLnTx/>
              <a:uFillTx/>
              <a:latin typeface="Lato" panose="020F0502020204030203" pitchFamily="34" charset="0"/>
              <a:ea typeface="Lato" panose="020F0502020204030203" pitchFamily="34" charset="0"/>
              <a:cs typeface="Lato" panose="020F0502020204030203" pitchFamily="34" charset="0"/>
              <a:sym typeface="Gill Sans" panose="020B0502020104020203"/>
            </a:endParaRPr>
          </a:p>
        </p:txBody>
      </p:sp>
      <p:sp>
        <p:nvSpPr>
          <p:cNvPr id="3" name="文本框 2"/>
          <p:cNvSpPr txBox="1"/>
          <p:nvPr/>
        </p:nvSpPr>
        <p:spPr>
          <a:xfrm>
            <a:off x="8363585" y="3260090"/>
            <a:ext cx="2385060" cy="1014730"/>
          </a:xfrm>
          <a:prstGeom prst="rect">
            <a:avLst/>
          </a:prstGeom>
          <a:noFill/>
        </p:spPr>
        <p:txBody>
          <a:bodyPr wrap="square" rtlCol="0">
            <a:spAutoFit/>
          </a:bodyPr>
          <a:lstStyle/>
          <a:p>
            <a:r>
              <a:rPr lang="zh-CN" altLang="en-US" sz="2000">
                <a:solidFill>
                  <a:schemeClr val="bg1"/>
                </a:solidFill>
              </a:rPr>
              <a:t>高斯核函数，</a:t>
            </a:r>
            <a:r>
              <a:rPr lang="en-US" altLang="zh-CN" sz="2000">
                <a:solidFill>
                  <a:schemeClr val="bg1"/>
                </a:solidFill>
              </a:rPr>
              <a:t>GridSearch</a:t>
            </a:r>
            <a:r>
              <a:rPr lang="zh-CN" altLang="en-US" sz="2000">
                <a:solidFill>
                  <a:schemeClr val="bg1"/>
                </a:solidFill>
              </a:rPr>
              <a:t>参数</a:t>
            </a:r>
          </a:p>
          <a:p>
            <a:r>
              <a:rPr lang="zh-CN" altLang="en-US" sz="2000">
                <a:solidFill>
                  <a:schemeClr val="bg1"/>
                </a:solidFill>
              </a:rPr>
              <a:t>准确度：</a:t>
            </a:r>
            <a:r>
              <a:rPr lang="en-US" altLang="zh-CN" sz="2000">
                <a:solidFill>
                  <a:schemeClr val="bg1"/>
                </a:solidFill>
              </a:rPr>
              <a:t>0.7785</a:t>
            </a:r>
          </a:p>
        </p:txBody>
      </p:sp>
      <p:sp>
        <p:nvSpPr>
          <p:cNvPr id="4" name="文本框 3"/>
          <p:cNvSpPr txBox="1"/>
          <p:nvPr/>
        </p:nvSpPr>
        <p:spPr>
          <a:xfrm>
            <a:off x="1431290" y="4603115"/>
            <a:ext cx="2353310" cy="706755"/>
          </a:xfrm>
          <a:prstGeom prst="rect">
            <a:avLst/>
          </a:prstGeom>
          <a:noFill/>
        </p:spPr>
        <p:txBody>
          <a:bodyPr wrap="square" rtlCol="0">
            <a:spAutoFit/>
          </a:bodyPr>
          <a:lstStyle/>
          <a:p>
            <a:pPr algn="r"/>
            <a:r>
              <a:rPr lang="en-US" altLang="zh-CN" sz="2000">
                <a:solidFill>
                  <a:schemeClr val="bg1"/>
                </a:solidFill>
              </a:rPr>
              <a:t>L2</a:t>
            </a:r>
            <a:r>
              <a:rPr lang="zh-CN" altLang="en-US" sz="2000">
                <a:solidFill>
                  <a:schemeClr val="bg1"/>
                </a:solidFill>
              </a:rPr>
              <a:t>正则化</a:t>
            </a:r>
          </a:p>
          <a:p>
            <a:pPr algn="r"/>
            <a:r>
              <a:rPr lang="zh-CN" altLang="en-US" sz="2000">
                <a:solidFill>
                  <a:schemeClr val="bg1"/>
                </a:solidFill>
              </a:rPr>
              <a:t>准确率：</a:t>
            </a:r>
            <a:r>
              <a:rPr lang="en-US" altLang="zh-CN" sz="2000">
                <a:solidFill>
                  <a:schemeClr val="bg1"/>
                </a:solidFill>
              </a:rPr>
              <a:t>0.78</a:t>
            </a:r>
          </a:p>
        </p:txBody>
      </p:sp>
      <p:sp>
        <p:nvSpPr>
          <p:cNvPr id="8" name="文本框 7"/>
          <p:cNvSpPr txBox="1"/>
          <p:nvPr/>
        </p:nvSpPr>
        <p:spPr>
          <a:xfrm>
            <a:off x="4835525" y="2418715"/>
            <a:ext cx="1644015" cy="398780"/>
          </a:xfrm>
          <a:prstGeom prst="rect">
            <a:avLst/>
          </a:prstGeom>
          <a:noFill/>
        </p:spPr>
        <p:txBody>
          <a:bodyPr wrap="square" rtlCol="0">
            <a:spAutoFit/>
          </a:bodyPr>
          <a:lstStyle/>
          <a:p>
            <a:r>
              <a:rPr lang="en-US" altLang="zh-CN" sz="2000">
                <a:solidFill>
                  <a:schemeClr val="bg1"/>
                </a:solidFill>
              </a:rPr>
              <a:t>KNN</a:t>
            </a:r>
            <a:r>
              <a:rPr lang="zh-CN" altLang="en-US" sz="2000">
                <a:solidFill>
                  <a:schemeClr val="bg1"/>
                </a:solidFill>
              </a:rPr>
              <a:t>模型</a:t>
            </a:r>
          </a:p>
        </p:txBody>
      </p:sp>
      <p:sp>
        <p:nvSpPr>
          <p:cNvPr id="9" name="文本框 8"/>
          <p:cNvSpPr txBox="1"/>
          <p:nvPr/>
        </p:nvSpPr>
        <p:spPr>
          <a:xfrm>
            <a:off x="6075680" y="3611245"/>
            <a:ext cx="1569720" cy="398780"/>
          </a:xfrm>
          <a:prstGeom prst="rect">
            <a:avLst/>
          </a:prstGeom>
          <a:noFill/>
        </p:spPr>
        <p:txBody>
          <a:bodyPr wrap="square" rtlCol="0">
            <a:spAutoFit/>
          </a:bodyPr>
          <a:lstStyle/>
          <a:p>
            <a:r>
              <a:rPr lang="en-US" altLang="zh-CN" sz="2000"/>
              <a:t>SVM</a:t>
            </a:r>
            <a:r>
              <a:rPr lang="zh-CN" altLang="en-US" sz="2000"/>
              <a:t>模型</a:t>
            </a:r>
          </a:p>
        </p:txBody>
      </p:sp>
      <p:sp>
        <p:nvSpPr>
          <p:cNvPr id="10" name="文本框 9"/>
          <p:cNvSpPr txBox="1"/>
          <p:nvPr/>
        </p:nvSpPr>
        <p:spPr>
          <a:xfrm>
            <a:off x="4989195" y="4757420"/>
            <a:ext cx="1176655" cy="398780"/>
          </a:xfrm>
          <a:prstGeom prst="rect">
            <a:avLst/>
          </a:prstGeom>
          <a:noFill/>
        </p:spPr>
        <p:txBody>
          <a:bodyPr wrap="square" rtlCol="0">
            <a:spAutoFit/>
          </a:bodyPr>
          <a:lstStyle/>
          <a:p>
            <a:r>
              <a:rPr lang="en-US" altLang="zh-CN" sz="2000">
                <a:solidFill>
                  <a:schemeClr val="bg1"/>
                </a:solidFill>
              </a:rPr>
              <a:t>LR</a:t>
            </a:r>
            <a:r>
              <a:rPr lang="zh-CN" altLang="en-US" sz="2000">
                <a:solidFill>
                  <a:schemeClr val="bg1"/>
                </a:solidFill>
              </a:rPr>
              <a:t>模型</a:t>
            </a:r>
          </a:p>
        </p:txBody>
      </p:sp>
      <p:pic>
        <p:nvPicPr>
          <p:cNvPr id="11" name="图片 10" descr="KNN"/>
          <p:cNvPicPr>
            <a:picLocks noChangeAspect="1"/>
          </p:cNvPicPr>
          <p:nvPr/>
        </p:nvPicPr>
        <p:blipFill>
          <a:blip r:embed="rId3"/>
          <a:stretch>
            <a:fillRect/>
          </a:stretch>
        </p:blipFill>
        <p:spPr>
          <a:xfrm>
            <a:off x="694055" y="1408430"/>
            <a:ext cx="3228975" cy="241935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3" y="0"/>
            <a:ext cx="12190593" cy="6858000"/>
          </a:xfrm>
          <a:prstGeom prst="rect">
            <a:avLst/>
          </a:prstGeom>
        </p:spPr>
      </p:pic>
      <p:sp>
        <p:nvSpPr>
          <p:cNvPr id="6" name="矩形 5"/>
          <p:cNvSpPr/>
          <p:nvPr/>
        </p:nvSpPr>
        <p:spPr>
          <a:xfrm>
            <a:off x="-635" y="0"/>
            <a:ext cx="12192000" cy="6858000"/>
          </a:xfrm>
          <a:prstGeom prst="rect">
            <a:avLst/>
          </a:prstGeom>
          <a:gradFill>
            <a:gsLst>
              <a:gs pos="0">
                <a:schemeClr val="tx1">
                  <a:lumMod val="95000"/>
                  <a:lumOff val="5000"/>
                </a:schemeClr>
              </a:gs>
              <a:gs pos="31000">
                <a:schemeClr val="tx1">
                  <a:lumMod val="95000"/>
                  <a:lumOff val="5000"/>
                  <a:alpha val="86000"/>
                </a:schemeClr>
              </a:gs>
              <a:gs pos="64000">
                <a:schemeClr val="tx1">
                  <a:lumMod val="95000"/>
                  <a:lumOff val="5000"/>
                  <a:alpha val="98000"/>
                </a:schemeClr>
              </a:gs>
              <a:gs pos="100000">
                <a:schemeClr val="tx1">
                  <a:lumMod val="95000"/>
                  <a:lumOff val="5000"/>
                  <a:alpha val="5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32" name="TextBox 11"/>
          <p:cNvSpPr txBox="1"/>
          <p:nvPr/>
        </p:nvSpPr>
        <p:spPr>
          <a:xfrm>
            <a:off x="734060" y="4489450"/>
            <a:ext cx="3107690" cy="368300"/>
          </a:xfrm>
          <a:prstGeom prst="rect">
            <a:avLst/>
          </a:prstGeom>
          <a:noFill/>
        </p:spPr>
        <p:txBody>
          <a:bodyPr wrap="square" rtlCol="0">
            <a:spAutoFit/>
          </a:bodyPr>
          <a:lstStyle/>
          <a:p>
            <a:pPr algn="ctr"/>
            <a:r>
              <a:rPr lang="en-US" altLang="id-ID" i="1" dirty="0">
                <a:solidFill>
                  <a:prstClr val="white"/>
                </a:solidFill>
                <a:ea typeface="+mn-lt"/>
                <a:cs typeface="+mn-lt"/>
              </a:rPr>
              <a:t> Logsitic 回归</a:t>
            </a:r>
          </a:p>
        </p:txBody>
      </p:sp>
      <p:sp>
        <p:nvSpPr>
          <p:cNvPr id="35" name="Digital Experiences…"/>
          <p:cNvSpPr txBox="1"/>
          <p:nvPr/>
        </p:nvSpPr>
        <p:spPr>
          <a:xfrm>
            <a:off x="4689475" y="723265"/>
            <a:ext cx="3735705" cy="368935"/>
          </a:xfrm>
          <a:prstGeom prst="rect">
            <a:avLst/>
          </a:prstGeom>
          <a:ln w="38100">
            <a:noFill/>
            <a:miter lim="400000"/>
          </a:ln>
        </p:spPr>
        <p:txBody>
          <a:bodyPr wrap="square" lIns="0" tIns="0" rIns="0" bIns="0" anchor="b">
            <a:spAutoFit/>
          </a:bodyPr>
          <a:lstStyle/>
          <a:p>
            <a:pPr marL="0" marR="0" lvl="0" indent="0" algn="l" defTabSz="914400" rtl="0" fontAlgn="auto">
              <a:lnSpc>
                <a:spcPct val="100000"/>
              </a:lnSpc>
              <a:spcBef>
                <a:spcPts val="0"/>
              </a:spcBef>
              <a:spcAft>
                <a:spcPts val="0"/>
              </a:spcAft>
              <a:buClrTx/>
              <a:buSzTx/>
              <a:buFontTx/>
              <a:buNone/>
              <a:defRPr/>
            </a:pPr>
            <a:r>
              <a:rPr lang="zh-CN" altLang="en-US" sz="2400" b="1" i="1" noProof="0" dirty="0">
                <a:ln>
                  <a:noFill/>
                </a:ln>
                <a:solidFill>
                  <a:prstClr val="white"/>
                </a:solidFill>
                <a:effectLst/>
                <a:uLnTx/>
                <a:uFillTx/>
                <a:latin typeface="微软雅黑" panose="020B0503020204020204" pitchFamily="34" charset="-122"/>
                <a:ea typeface="微软雅黑" panose="020B0503020204020204" pitchFamily="34" charset="-122"/>
                <a:sym typeface="+mn-ea"/>
              </a:rPr>
              <a:t>三种模型的学习曲线比较</a:t>
            </a:r>
          </a:p>
        </p:txBody>
      </p:sp>
      <p:sp>
        <p:nvSpPr>
          <p:cNvPr id="37" name="TextBox 18"/>
          <p:cNvSpPr txBox="1"/>
          <p:nvPr/>
        </p:nvSpPr>
        <p:spPr>
          <a:xfrm>
            <a:off x="4098925" y="3065145"/>
            <a:ext cx="4128135" cy="368300"/>
          </a:xfrm>
          <a:prstGeom prst="rect">
            <a:avLst/>
          </a:prstGeom>
          <a:noFill/>
        </p:spPr>
        <p:txBody>
          <a:bodyPr wrap="square" rtlCol="0">
            <a:spAutoFit/>
          </a:bodyPr>
          <a:lstStyle/>
          <a:p>
            <a:pPr algn="ctr"/>
            <a:r>
              <a:rPr lang="en-US" altLang="id-ID" i="1" dirty="0">
                <a:solidFill>
                  <a:prstClr val="white"/>
                </a:solidFill>
                <a:ea typeface="+mn-lt"/>
                <a:cs typeface="+mn-lt"/>
              </a:rPr>
              <a:t>S</a:t>
            </a:r>
            <a:r>
              <a:rPr lang="en-US" altLang="id-ID" i="1" dirty="0">
                <a:solidFill>
                  <a:srgbClr val="FF0000"/>
                </a:solidFill>
                <a:ea typeface="+mn-lt"/>
                <a:cs typeface="+mn-lt"/>
              </a:rPr>
              <a:t>V</a:t>
            </a:r>
            <a:r>
              <a:rPr lang="en-US" altLang="id-ID" i="1" dirty="0">
                <a:solidFill>
                  <a:prstClr val="white"/>
                </a:solidFill>
                <a:ea typeface="+mn-lt"/>
                <a:cs typeface="+mn-lt"/>
              </a:rPr>
              <a:t>M</a:t>
            </a:r>
            <a:r>
              <a:rPr lang="zh-CN" altLang="en-US" i="1" dirty="0">
                <a:solidFill>
                  <a:prstClr val="white"/>
                </a:solidFill>
                <a:ea typeface="+mn-lt"/>
                <a:cs typeface="+mn-lt"/>
              </a:rPr>
              <a:t>模型</a:t>
            </a:r>
          </a:p>
        </p:txBody>
      </p:sp>
      <p:sp>
        <p:nvSpPr>
          <p:cNvPr id="40" name="TextBox 21"/>
          <p:cNvSpPr txBox="1"/>
          <p:nvPr/>
        </p:nvSpPr>
        <p:spPr>
          <a:xfrm>
            <a:off x="8931910" y="4121150"/>
            <a:ext cx="2233295" cy="368300"/>
          </a:xfrm>
          <a:prstGeom prst="rect">
            <a:avLst/>
          </a:prstGeom>
          <a:noFill/>
        </p:spPr>
        <p:txBody>
          <a:bodyPr wrap="square" rtlCol="0">
            <a:spAutoFit/>
          </a:bodyPr>
          <a:lstStyle/>
          <a:p>
            <a:pPr algn="ctr"/>
            <a:endParaRPr lang="id-ID" i="1" dirty="0">
              <a:solidFill>
                <a:prstClr val="white"/>
              </a:solidFill>
              <a:latin typeface="Lato Black" panose="020F0A02020204030203" pitchFamily="34" charset="0"/>
              <a:ea typeface="Lato Black" panose="020F0A02020204030203" pitchFamily="34" charset="0"/>
              <a:cs typeface="Lato Black" panose="020F0A02020204030203" pitchFamily="34" charset="0"/>
            </a:endParaRPr>
          </a:p>
        </p:txBody>
      </p:sp>
      <p:pic>
        <p:nvPicPr>
          <p:cNvPr id="8" name="图片 7" descr="log学习"/>
          <p:cNvPicPr>
            <a:picLocks noChangeAspect="1"/>
          </p:cNvPicPr>
          <p:nvPr/>
        </p:nvPicPr>
        <p:blipFill>
          <a:blip r:embed="rId3"/>
          <a:stretch>
            <a:fillRect/>
          </a:stretch>
        </p:blipFill>
        <p:spPr>
          <a:xfrm>
            <a:off x="316865" y="1334135"/>
            <a:ext cx="4133850" cy="2657475"/>
          </a:xfrm>
          <a:prstGeom prst="rect">
            <a:avLst/>
          </a:prstGeom>
        </p:spPr>
      </p:pic>
      <p:pic>
        <p:nvPicPr>
          <p:cNvPr id="9" name="图片 8" descr="SUM学习"/>
          <p:cNvPicPr>
            <a:picLocks noChangeAspect="1"/>
          </p:cNvPicPr>
          <p:nvPr/>
        </p:nvPicPr>
        <p:blipFill>
          <a:blip r:embed="rId4"/>
          <a:stretch>
            <a:fillRect/>
          </a:stretch>
        </p:blipFill>
        <p:spPr>
          <a:xfrm>
            <a:off x="4236085" y="3889375"/>
            <a:ext cx="3990975" cy="2609850"/>
          </a:xfrm>
          <a:prstGeom prst="rect">
            <a:avLst/>
          </a:prstGeom>
        </p:spPr>
      </p:pic>
      <p:pic>
        <p:nvPicPr>
          <p:cNvPr id="10" name="图片 9" descr="带权KNN"/>
          <p:cNvPicPr>
            <a:picLocks noChangeAspect="1"/>
          </p:cNvPicPr>
          <p:nvPr/>
        </p:nvPicPr>
        <p:blipFill>
          <a:blip r:embed="rId5"/>
          <a:stretch>
            <a:fillRect/>
          </a:stretch>
        </p:blipFill>
        <p:spPr>
          <a:xfrm>
            <a:off x="7783195" y="1271905"/>
            <a:ext cx="4048125" cy="2781300"/>
          </a:xfrm>
          <a:prstGeom prst="rect">
            <a:avLst/>
          </a:prstGeom>
        </p:spPr>
      </p:pic>
      <p:sp>
        <p:nvSpPr>
          <p:cNvPr id="2" name="文本框 1"/>
          <p:cNvSpPr txBox="1"/>
          <p:nvPr/>
        </p:nvSpPr>
        <p:spPr>
          <a:xfrm>
            <a:off x="9354820" y="4489450"/>
            <a:ext cx="1388110" cy="368300"/>
          </a:xfrm>
          <a:prstGeom prst="rect">
            <a:avLst/>
          </a:prstGeom>
          <a:noFill/>
        </p:spPr>
        <p:txBody>
          <a:bodyPr wrap="square" rtlCol="0">
            <a:spAutoFit/>
          </a:bodyPr>
          <a:lstStyle/>
          <a:p>
            <a:r>
              <a:rPr lang="zh-CN" altLang="en-US">
                <a:solidFill>
                  <a:schemeClr val="bg1"/>
                </a:solidFill>
                <a:ea typeface="+mn-lt"/>
                <a:cs typeface="+mn-lt"/>
              </a:rPr>
              <a:t>带权重</a:t>
            </a:r>
            <a:r>
              <a:rPr lang="en-US" altLang="zh-CN">
                <a:solidFill>
                  <a:schemeClr val="bg1"/>
                </a:solidFill>
                <a:ea typeface="+mn-lt"/>
                <a:cs typeface="+mn-lt"/>
              </a:rPr>
              <a:t>KNN</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3" y="0"/>
            <a:ext cx="12190593" cy="6858000"/>
          </a:xfrm>
          <a:prstGeom prst="rect">
            <a:avLst/>
          </a:prstGeom>
        </p:spPr>
      </p:pic>
      <p:sp>
        <p:nvSpPr>
          <p:cNvPr id="6" name="矩形 5"/>
          <p:cNvSpPr/>
          <p:nvPr/>
        </p:nvSpPr>
        <p:spPr>
          <a:xfrm>
            <a:off x="0" y="0"/>
            <a:ext cx="12192000" cy="6858000"/>
          </a:xfrm>
          <a:prstGeom prst="rect">
            <a:avLst/>
          </a:prstGeom>
          <a:gradFill>
            <a:gsLst>
              <a:gs pos="0">
                <a:schemeClr val="tx1">
                  <a:lumMod val="95000"/>
                  <a:lumOff val="5000"/>
                </a:schemeClr>
              </a:gs>
              <a:gs pos="100000">
                <a:schemeClr val="tx1">
                  <a:lumMod val="95000"/>
                  <a:lumOff val="5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pic>
        <p:nvPicPr>
          <p:cNvPr id="11" name="图片 10"/>
          <p:cNvPicPr>
            <a:picLocks noChangeAspect="1"/>
          </p:cNvPicPr>
          <p:nvPr/>
        </p:nvPicPr>
        <p:blipFill>
          <a:blip r:embed="rId3" cstate="print">
            <a:clrChange>
              <a:clrFrom>
                <a:srgbClr val="020202">
                  <a:alpha val="5882"/>
                </a:srgbClr>
              </a:clrFrom>
              <a:clrTo>
                <a:srgbClr val="020202">
                  <a:alpha val="0"/>
                </a:srgbClr>
              </a:clrTo>
            </a:clrChange>
            <a:extLst>
              <a:ext uri="{28A0092B-C50C-407E-A947-70E740481C1C}">
                <a14:useLocalDpi xmlns:a14="http://schemas.microsoft.com/office/drawing/2010/main" val="0"/>
              </a:ext>
            </a:extLst>
          </a:blip>
          <a:stretch>
            <a:fillRect/>
          </a:stretch>
        </p:blipFill>
        <p:spPr>
          <a:xfrm>
            <a:off x="0" y="696212"/>
            <a:ext cx="12192000" cy="6096000"/>
          </a:xfrm>
          <a:prstGeom prst="rect">
            <a:avLst/>
          </a:prstGeom>
        </p:spPr>
      </p:pic>
      <p:grpSp>
        <p:nvGrpSpPr>
          <p:cNvPr id="9" name="组合 8"/>
          <p:cNvGrpSpPr/>
          <p:nvPr/>
        </p:nvGrpSpPr>
        <p:grpSpPr>
          <a:xfrm>
            <a:off x="3254414" y="1493134"/>
            <a:ext cx="5683169" cy="1934834"/>
            <a:chOff x="3254414" y="1493134"/>
            <a:chExt cx="5683169" cy="1934834"/>
          </a:xfrm>
        </p:grpSpPr>
        <p:sp>
          <p:nvSpPr>
            <p:cNvPr id="2" name="文本框 1"/>
            <p:cNvSpPr txBox="1"/>
            <p:nvPr/>
          </p:nvSpPr>
          <p:spPr>
            <a:xfrm>
              <a:off x="4637589" y="1493134"/>
              <a:ext cx="2916820" cy="70675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4000" b="0" i="0" u="none" strike="noStrike" kern="1200" cap="none" spc="0" normalizeH="0" baseline="0" noProof="0" dirty="0">
                  <a:ln>
                    <a:noFill/>
                  </a:ln>
                  <a:solidFill>
                    <a:prstClr val="white"/>
                  </a:solidFill>
                  <a:effectLst/>
                  <a:uLnTx/>
                  <a:uFillTx/>
                  <a:latin typeface="汉仪尚巍手书W" panose="00020600040101010101" pitchFamily="18" charset="-122"/>
                  <a:ea typeface="汉仪尚巍手书W" panose="00020600040101010101" pitchFamily="18" charset="-122"/>
                  <a:cs typeface="+mn-cs"/>
                </a:rPr>
                <a:t>PART 04</a:t>
              </a:r>
              <a:endParaRPr kumimoji="0" lang="zh-CN" altLang="en-US" sz="4000" b="0" i="0" u="none" strike="noStrike" kern="1200" cap="none" spc="0" normalizeH="0" baseline="0" noProof="0" dirty="0">
                <a:ln>
                  <a:noFill/>
                </a:ln>
                <a:solidFill>
                  <a:prstClr val="white"/>
                </a:solidFill>
                <a:effectLst/>
                <a:uLnTx/>
                <a:uFillTx/>
                <a:latin typeface="汉仪尚巍手书W" panose="00020600040101010101" pitchFamily="18" charset="-122"/>
                <a:ea typeface="汉仪尚巍手书W" panose="00020600040101010101" pitchFamily="18" charset="-122"/>
                <a:cs typeface="+mn-cs"/>
              </a:endParaRPr>
            </a:p>
          </p:txBody>
        </p:sp>
        <p:sp>
          <p:nvSpPr>
            <p:cNvPr id="3" name="文本框 2"/>
            <p:cNvSpPr txBox="1"/>
            <p:nvPr/>
          </p:nvSpPr>
          <p:spPr>
            <a:xfrm>
              <a:off x="3254414" y="2201020"/>
              <a:ext cx="5683169" cy="706755"/>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4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作品成果展示</a:t>
              </a:r>
            </a:p>
          </p:txBody>
        </p:sp>
        <p:sp>
          <p:nvSpPr>
            <p:cNvPr id="4" name="矩形 3"/>
            <p:cNvSpPr/>
            <p:nvPr/>
          </p:nvSpPr>
          <p:spPr>
            <a:xfrm>
              <a:off x="5125084" y="3059668"/>
              <a:ext cx="1941830" cy="36830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white"/>
                  </a:solidFill>
                  <a:effectLst/>
                  <a:uLnTx/>
                  <a:uFillTx/>
                  <a:latin typeface="Impact" panose="020B0806030902050204" pitchFamily="34" charset="0"/>
                  <a:ea typeface="等线" panose="02010600030101010101" charset="-122"/>
                  <a:cs typeface="+mn-cs"/>
                </a:rPr>
                <a:t>Exhibition of works</a:t>
              </a: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3" y="0"/>
            <a:ext cx="12190593" cy="6858000"/>
          </a:xfrm>
          <a:prstGeom prst="rect">
            <a:avLst/>
          </a:prstGeom>
        </p:spPr>
      </p:pic>
      <p:sp>
        <p:nvSpPr>
          <p:cNvPr id="4" name="矩形 3"/>
          <p:cNvSpPr/>
          <p:nvPr/>
        </p:nvSpPr>
        <p:spPr>
          <a:xfrm>
            <a:off x="635" y="0"/>
            <a:ext cx="12192000" cy="6858000"/>
          </a:xfrm>
          <a:prstGeom prst="rect">
            <a:avLst/>
          </a:prstGeom>
          <a:gradFill>
            <a:gsLst>
              <a:gs pos="0">
                <a:schemeClr val="tx1">
                  <a:lumMod val="95000"/>
                  <a:lumOff val="5000"/>
                </a:schemeClr>
              </a:gs>
              <a:gs pos="100000">
                <a:schemeClr val="tx1">
                  <a:lumMod val="95000"/>
                  <a:lumOff val="5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7" name="文本框 6"/>
          <p:cNvSpPr txBox="1"/>
          <p:nvPr/>
        </p:nvSpPr>
        <p:spPr>
          <a:xfrm>
            <a:off x="1931035" y="2415540"/>
            <a:ext cx="8992870" cy="398780"/>
          </a:xfrm>
          <a:prstGeom prst="rect">
            <a:avLst/>
          </a:prstGeom>
          <a:noFill/>
        </p:spPr>
        <p:txBody>
          <a:bodyPr wrap="square" rtlCol="0">
            <a:spAutoFit/>
          </a:bodyPr>
          <a:lstStyle/>
          <a:p>
            <a:r>
              <a:rPr lang="en-US" sz="2000">
                <a:solidFill>
                  <a:schemeClr val="bg1"/>
                </a:solidFill>
              </a:rPr>
              <a:t>    </a:t>
            </a:r>
            <a:endParaRPr sz="2000">
              <a:solidFill>
                <a:schemeClr val="bg1"/>
              </a:solidFill>
            </a:endParaRPr>
          </a:p>
        </p:txBody>
      </p:sp>
      <p:sp>
        <p:nvSpPr>
          <p:cNvPr id="8" name="文本框 7"/>
          <p:cNvSpPr txBox="1"/>
          <p:nvPr/>
        </p:nvSpPr>
        <p:spPr>
          <a:xfrm>
            <a:off x="4794250" y="440690"/>
            <a:ext cx="3619500" cy="460375"/>
          </a:xfrm>
          <a:prstGeom prst="rect">
            <a:avLst/>
          </a:prstGeom>
          <a:noFill/>
        </p:spPr>
        <p:txBody>
          <a:bodyPr wrap="square" rtlCol="0">
            <a:spAutoFit/>
          </a:bodyPr>
          <a:lstStyle/>
          <a:p>
            <a:pPr marL="0" marR="0" lvl="0" indent="0" algn="l" defTabSz="914400" rtl="0" fontAlgn="auto">
              <a:lnSpc>
                <a:spcPct val="100000"/>
              </a:lnSpc>
              <a:spcBef>
                <a:spcPts val="0"/>
              </a:spcBef>
              <a:spcAft>
                <a:spcPts val="0"/>
              </a:spcAft>
              <a:buClrTx/>
              <a:buSzTx/>
              <a:buFontTx/>
              <a:buNone/>
              <a:defRPr/>
            </a:pPr>
            <a:r>
              <a:rPr lang="en-US" altLang="zh-CN" sz="2400" b="1" i="1" noProof="0" dirty="0">
                <a:ln>
                  <a:noFill/>
                </a:ln>
                <a:solidFill>
                  <a:prstClr val="white"/>
                </a:solidFill>
                <a:effectLst/>
                <a:uLnTx/>
                <a:uFillTx/>
                <a:latin typeface="微软雅黑" panose="020B0503020204020204" pitchFamily="34" charset="-122"/>
                <a:ea typeface="微软雅黑" panose="020B0503020204020204" pitchFamily="34" charset="-122"/>
                <a:sym typeface="+mn-ea"/>
              </a:rPr>
              <a:t>    </a:t>
            </a:r>
            <a:r>
              <a:rPr lang="zh-CN" altLang="en-US" sz="2400" b="1" i="1" noProof="0" dirty="0">
                <a:ln>
                  <a:noFill/>
                </a:ln>
                <a:solidFill>
                  <a:prstClr val="white"/>
                </a:solidFill>
                <a:effectLst/>
                <a:uLnTx/>
                <a:uFillTx/>
                <a:latin typeface="微软雅黑" panose="020B0503020204020204" pitchFamily="34" charset="-122"/>
                <a:ea typeface="微软雅黑" panose="020B0503020204020204" pitchFamily="34" charset="-122"/>
                <a:sym typeface="+mn-ea"/>
              </a:rPr>
              <a:t>个人信用评分表</a:t>
            </a:r>
          </a:p>
        </p:txBody>
      </p:sp>
      <p:pic>
        <p:nvPicPr>
          <p:cNvPr id="6" name="图片 5" descr="1"/>
          <p:cNvPicPr>
            <a:picLocks noChangeAspect="1"/>
          </p:cNvPicPr>
          <p:nvPr/>
        </p:nvPicPr>
        <p:blipFill>
          <a:blip r:embed="rId3"/>
          <a:stretch>
            <a:fillRect/>
          </a:stretch>
        </p:blipFill>
        <p:spPr>
          <a:xfrm>
            <a:off x="5207000" y="1096010"/>
            <a:ext cx="2988310" cy="5613400"/>
          </a:xfrm>
          <a:prstGeom prst="rect">
            <a:avLst/>
          </a:prstGeom>
        </p:spPr>
      </p:pic>
      <p:pic>
        <p:nvPicPr>
          <p:cNvPr id="9" name="图片 8" descr="2"/>
          <p:cNvPicPr>
            <a:picLocks noChangeAspect="1"/>
          </p:cNvPicPr>
          <p:nvPr/>
        </p:nvPicPr>
        <p:blipFill>
          <a:blip r:embed="rId4"/>
          <a:stretch>
            <a:fillRect/>
          </a:stretch>
        </p:blipFill>
        <p:spPr>
          <a:xfrm>
            <a:off x="8413750" y="1096010"/>
            <a:ext cx="3098165" cy="5046345"/>
          </a:xfrm>
          <a:prstGeom prst="rect">
            <a:avLst/>
          </a:prstGeom>
        </p:spPr>
      </p:pic>
      <p:pic>
        <p:nvPicPr>
          <p:cNvPr id="2" name="图片 1"/>
          <p:cNvPicPr>
            <a:picLocks noChangeAspect="1"/>
          </p:cNvPicPr>
          <p:nvPr/>
        </p:nvPicPr>
        <p:blipFill>
          <a:blip r:embed="rId5"/>
          <a:stretch>
            <a:fillRect/>
          </a:stretch>
        </p:blipFill>
        <p:spPr>
          <a:xfrm>
            <a:off x="217170" y="1076325"/>
            <a:ext cx="4772025" cy="470535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3" y="0"/>
            <a:ext cx="12190593" cy="6858000"/>
          </a:xfrm>
          <a:prstGeom prst="rect">
            <a:avLst/>
          </a:prstGeom>
        </p:spPr>
      </p:pic>
      <p:sp>
        <p:nvSpPr>
          <p:cNvPr id="4" name="矩形 3"/>
          <p:cNvSpPr/>
          <p:nvPr/>
        </p:nvSpPr>
        <p:spPr>
          <a:xfrm>
            <a:off x="635" y="0"/>
            <a:ext cx="12192000" cy="6858000"/>
          </a:xfrm>
          <a:prstGeom prst="rect">
            <a:avLst/>
          </a:prstGeom>
          <a:gradFill>
            <a:gsLst>
              <a:gs pos="0">
                <a:schemeClr val="tx1">
                  <a:lumMod val="95000"/>
                  <a:lumOff val="5000"/>
                </a:schemeClr>
              </a:gs>
              <a:gs pos="100000">
                <a:schemeClr val="tx1">
                  <a:lumMod val="95000"/>
                  <a:lumOff val="5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7" name="文本框 6"/>
          <p:cNvSpPr txBox="1"/>
          <p:nvPr/>
        </p:nvSpPr>
        <p:spPr>
          <a:xfrm>
            <a:off x="1931035" y="2415540"/>
            <a:ext cx="8992870" cy="398780"/>
          </a:xfrm>
          <a:prstGeom prst="rect">
            <a:avLst/>
          </a:prstGeom>
          <a:noFill/>
        </p:spPr>
        <p:txBody>
          <a:bodyPr wrap="square" rtlCol="0">
            <a:spAutoFit/>
          </a:bodyPr>
          <a:lstStyle/>
          <a:p>
            <a:r>
              <a:rPr lang="en-US" sz="2000">
                <a:solidFill>
                  <a:schemeClr val="bg1"/>
                </a:solidFill>
              </a:rPr>
              <a:t>    </a:t>
            </a:r>
            <a:endParaRPr sz="2000">
              <a:solidFill>
                <a:schemeClr val="bg1"/>
              </a:solidFill>
            </a:endParaRPr>
          </a:p>
        </p:txBody>
      </p:sp>
      <p:sp>
        <p:nvSpPr>
          <p:cNvPr id="8" name="文本框 7"/>
          <p:cNvSpPr txBox="1"/>
          <p:nvPr/>
        </p:nvSpPr>
        <p:spPr>
          <a:xfrm>
            <a:off x="4794250" y="440690"/>
            <a:ext cx="3619500" cy="460375"/>
          </a:xfrm>
          <a:prstGeom prst="rect">
            <a:avLst/>
          </a:prstGeom>
          <a:noFill/>
        </p:spPr>
        <p:txBody>
          <a:bodyPr wrap="square" rtlCol="0">
            <a:spAutoFit/>
          </a:bodyPr>
          <a:lstStyle/>
          <a:p>
            <a:pPr marL="0" marR="0" lvl="0" indent="0" algn="l" defTabSz="914400" rtl="0" fontAlgn="auto">
              <a:lnSpc>
                <a:spcPct val="100000"/>
              </a:lnSpc>
              <a:spcBef>
                <a:spcPts val="0"/>
              </a:spcBef>
              <a:spcAft>
                <a:spcPts val="0"/>
              </a:spcAft>
              <a:buClrTx/>
              <a:buSzTx/>
              <a:buFontTx/>
              <a:buNone/>
              <a:defRPr/>
            </a:pPr>
            <a:r>
              <a:rPr lang="en-US" altLang="zh-CN" sz="2400" b="1" i="1" noProof="0" dirty="0">
                <a:ln>
                  <a:noFill/>
                </a:ln>
                <a:solidFill>
                  <a:prstClr val="white"/>
                </a:solidFill>
                <a:effectLst/>
                <a:uLnTx/>
                <a:uFillTx/>
                <a:latin typeface="微软雅黑" panose="020B0503020204020204" pitchFamily="34" charset="-122"/>
                <a:ea typeface="微软雅黑" panose="020B0503020204020204" pitchFamily="34" charset="-122"/>
                <a:sym typeface="+mn-ea"/>
              </a:rPr>
              <a:t>    </a:t>
            </a:r>
            <a:r>
              <a:rPr lang="zh-CN" altLang="en-US" sz="2400" b="1" i="1" noProof="0" dirty="0">
                <a:ln>
                  <a:noFill/>
                </a:ln>
                <a:solidFill>
                  <a:prstClr val="white"/>
                </a:solidFill>
                <a:effectLst/>
                <a:uLnTx/>
                <a:uFillTx/>
                <a:latin typeface="微软雅黑" panose="020B0503020204020204" pitchFamily="34" charset="-122"/>
                <a:ea typeface="微软雅黑" panose="020B0503020204020204" pitchFamily="34" charset="-122"/>
                <a:sym typeface="+mn-ea"/>
              </a:rPr>
              <a:t>评分卡分数制作</a:t>
            </a:r>
          </a:p>
        </p:txBody>
      </p:sp>
      <p:pic>
        <p:nvPicPr>
          <p:cNvPr id="2" name="图片 1" descr="3"/>
          <p:cNvPicPr>
            <a:picLocks noChangeAspect="1"/>
          </p:cNvPicPr>
          <p:nvPr/>
        </p:nvPicPr>
        <p:blipFill>
          <a:blip r:embed="rId3"/>
          <a:stretch>
            <a:fillRect/>
          </a:stretch>
        </p:blipFill>
        <p:spPr>
          <a:xfrm>
            <a:off x="462280" y="2648585"/>
            <a:ext cx="11266805" cy="233743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3" y="0"/>
            <a:ext cx="12190593" cy="6858000"/>
          </a:xfrm>
          <a:prstGeom prst="rect">
            <a:avLst/>
          </a:prstGeom>
        </p:spPr>
      </p:pic>
      <p:sp>
        <p:nvSpPr>
          <p:cNvPr id="6" name="矩形 5"/>
          <p:cNvSpPr/>
          <p:nvPr/>
        </p:nvSpPr>
        <p:spPr>
          <a:xfrm>
            <a:off x="0" y="0"/>
            <a:ext cx="12192000" cy="6858000"/>
          </a:xfrm>
          <a:prstGeom prst="rect">
            <a:avLst/>
          </a:prstGeom>
          <a:gradFill>
            <a:gsLst>
              <a:gs pos="0">
                <a:srgbClr val="3A3EF4">
                  <a:alpha val="0"/>
                </a:srgbClr>
              </a:gs>
              <a:gs pos="31000">
                <a:srgbClr val="3A3EF4">
                  <a:alpha val="41000"/>
                </a:srgbClr>
              </a:gs>
              <a:gs pos="64000">
                <a:srgbClr val="3A3EF4">
                  <a:alpha val="30000"/>
                </a:srgbClr>
              </a:gs>
              <a:gs pos="100000">
                <a:srgbClr val="3A3EF4">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pic>
        <p:nvPicPr>
          <p:cNvPr id="10" name="图片 9"/>
          <p:cNvPicPr>
            <a:picLocks noChangeAspect="1"/>
          </p:cNvPicPr>
          <p:nvPr/>
        </p:nvPicPr>
        <p:blipFill>
          <a:blip r:embed="rId3" cstate="print">
            <a:clrChange>
              <a:clrFrom>
                <a:srgbClr val="020202">
                  <a:alpha val="5882"/>
                </a:srgbClr>
              </a:clrFrom>
              <a:clrTo>
                <a:srgbClr val="020202">
                  <a:alpha val="0"/>
                </a:srgbClr>
              </a:clrTo>
            </a:clrChange>
            <a:extLst>
              <a:ext uri="{28A0092B-C50C-407E-A947-70E740481C1C}">
                <a14:useLocalDpi xmlns:a14="http://schemas.microsoft.com/office/drawing/2010/main" val="0"/>
              </a:ext>
            </a:extLst>
          </a:blip>
          <a:stretch>
            <a:fillRect/>
          </a:stretch>
        </p:blipFill>
        <p:spPr>
          <a:xfrm>
            <a:off x="289367" y="-41757"/>
            <a:ext cx="12192000" cy="6096000"/>
          </a:xfrm>
          <a:prstGeom prst="rect">
            <a:avLst/>
          </a:prstGeom>
        </p:spPr>
      </p:pic>
      <p:sp>
        <p:nvSpPr>
          <p:cNvPr id="7" name="文本框 6"/>
          <p:cNvSpPr txBox="1"/>
          <p:nvPr/>
        </p:nvSpPr>
        <p:spPr>
          <a:xfrm>
            <a:off x="2241629" y="1898247"/>
            <a:ext cx="7708740" cy="1107996"/>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66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汉仪尚巍手书W" panose="00020600040101010101" pitchFamily="18" charset="-122"/>
                <a:ea typeface="汉仪尚巍手书W" panose="00020600040101010101" pitchFamily="18" charset="-122"/>
                <a:cs typeface="+mn-cs"/>
              </a:rPr>
              <a:t>感谢您的欣赏</a:t>
            </a:r>
          </a:p>
        </p:txBody>
      </p:sp>
      <p:sp>
        <p:nvSpPr>
          <p:cNvPr id="8" name="矩形 7"/>
          <p:cNvSpPr/>
          <p:nvPr/>
        </p:nvSpPr>
        <p:spPr>
          <a:xfrm>
            <a:off x="2419192" y="3006243"/>
            <a:ext cx="7353614" cy="120032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3600" b="0" i="0" u="none" strike="noStrike" kern="1200" cap="none" spc="0" normalizeH="0" baseline="0" noProof="0" dirty="0">
                <a:ln>
                  <a:noFill/>
                </a:ln>
                <a:solidFill>
                  <a:prstClr val="white">
                    <a:alpha val="66000"/>
                  </a:prstClr>
                </a:solidFill>
                <a:effectLst/>
                <a:uLnTx/>
                <a:uFillTx/>
                <a:latin typeface="Impact" panose="020B0806030902050204" pitchFamily="34" charset="0"/>
                <a:ea typeface="等线" panose="02010600030101010101" charset="-122"/>
                <a:cs typeface="+mn-cs"/>
              </a:rPr>
              <a:t>SCIENCE AND TECHNOLOGY LEADS TO A SMART FUTURE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3" y="0"/>
            <a:ext cx="12190593" cy="6858000"/>
          </a:xfrm>
          <a:prstGeom prst="rect">
            <a:avLst/>
          </a:prstGeom>
        </p:spPr>
      </p:pic>
      <p:sp>
        <p:nvSpPr>
          <p:cNvPr id="6" name="矩形 5"/>
          <p:cNvSpPr/>
          <p:nvPr/>
        </p:nvSpPr>
        <p:spPr>
          <a:xfrm>
            <a:off x="0" y="0"/>
            <a:ext cx="12192000" cy="6858000"/>
          </a:xfrm>
          <a:prstGeom prst="rect">
            <a:avLst/>
          </a:prstGeom>
          <a:gradFill>
            <a:gsLst>
              <a:gs pos="0">
                <a:schemeClr val="tx1">
                  <a:lumMod val="95000"/>
                  <a:lumOff val="5000"/>
                </a:schemeClr>
              </a:gs>
              <a:gs pos="31000">
                <a:schemeClr val="tx1">
                  <a:lumMod val="95000"/>
                  <a:lumOff val="5000"/>
                  <a:alpha val="86000"/>
                </a:schemeClr>
              </a:gs>
              <a:gs pos="64000">
                <a:schemeClr val="tx1">
                  <a:lumMod val="95000"/>
                  <a:lumOff val="5000"/>
                  <a:alpha val="98000"/>
                </a:schemeClr>
              </a:gs>
              <a:gs pos="100000">
                <a:schemeClr val="tx1">
                  <a:lumMod val="95000"/>
                  <a:lumOff val="5000"/>
                  <a:alpha val="5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66" name="Freeform 9"/>
          <p:cNvSpPr/>
          <p:nvPr/>
        </p:nvSpPr>
        <p:spPr>
          <a:xfrm>
            <a:off x="1082927" y="816768"/>
            <a:ext cx="3814764" cy="5224463"/>
          </a:xfrm>
          <a:custGeom>
            <a:avLst/>
            <a:gdLst>
              <a:gd name="connsiteX0" fmla="*/ 0 w 3814764"/>
              <a:gd name="connsiteY0" fmla="*/ 0 h 5224463"/>
              <a:gd name="connsiteX1" fmla="*/ 3814764 w 3814764"/>
              <a:gd name="connsiteY1" fmla="*/ 0 h 5224463"/>
              <a:gd name="connsiteX2" fmla="*/ 3814764 w 3814764"/>
              <a:gd name="connsiteY2" fmla="*/ 5224463 h 5224463"/>
              <a:gd name="connsiteX3" fmla="*/ 0 w 3814764"/>
              <a:gd name="connsiteY3" fmla="*/ 5224463 h 5224463"/>
            </a:gdLst>
            <a:ahLst/>
            <a:cxnLst>
              <a:cxn ang="0">
                <a:pos x="connsiteX0" y="connsiteY0"/>
              </a:cxn>
              <a:cxn ang="0">
                <a:pos x="connsiteX1" y="connsiteY1"/>
              </a:cxn>
              <a:cxn ang="0">
                <a:pos x="connsiteX2" y="connsiteY2"/>
              </a:cxn>
              <a:cxn ang="0">
                <a:pos x="connsiteX3" y="connsiteY3"/>
              </a:cxn>
            </a:cxnLst>
            <a:rect l="l" t="t" r="r" b="b"/>
            <a:pathLst>
              <a:path w="3814764" h="5224463">
                <a:moveTo>
                  <a:pt x="0" y="0"/>
                </a:moveTo>
                <a:lnTo>
                  <a:pt x="3814764" y="0"/>
                </a:lnTo>
                <a:lnTo>
                  <a:pt x="3814764" y="5224463"/>
                </a:lnTo>
                <a:lnTo>
                  <a:pt x="0" y="5224463"/>
                </a:lnTo>
                <a:close/>
              </a:path>
            </a:pathLst>
          </a:custGeom>
          <a:blipFill>
            <a:blip r:embed="rId3"/>
            <a:stretch>
              <a:fillRect l="-52892" r="-52540"/>
            </a:stretch>
          </a:blipFill>
          <a:ln w="12700" cap="flat" cmpd="sng" algn="ctr">
            <a:solidFill>
              <a:schemeClr val="bg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7" name="TextBox 4"/>
          <p:cNvSpPr txBox="1"/>
          <p:nvPr/>
        </p:nvSpPr>
        <p:spPr>
          <a:xfrm>
            <a:off x="5476885" y="4084879"/>
            <a:ext cx="6206182" cy="321945"/>
          </a:xfrm>
          <a:prstGeom prst="rect">
            <a:avLst/>
          </a:prstGeom>
          <a:noFill/>
        </p:spPr>
        <p:txBody>
          <a:bodyPr wrap="square" rtlCol="0">
            <a:spAutoFit/>
          </a:bodyPr>
          <a:lstStyle/>
          <a:p>
            <a:pPr>
              <a:lnSpc>
                <a:spcPct val="150000"/>
              </a:lnSpc>
            </a:pPr>
            <a:endParaRPr lang="ru-RU" sz="1000" dirty="0">
              <a:solidFill>
                <a:prstClr val="white"/>
              </a:solidFill>
              <a:latin typeface="Lato" panose="020F0502020204030203" pitchFamily="34" charset="0"/>
              <a:ea typeface="Lato" panose="020F0502020204030203" pitchFamily="34" charset="0"/>
              <a:cs typeface="Lato" panose="020F0502020204030203" pitchFamily="34" charset="0"/>
            </a:endParaRPr>
          </a:p>
        </p:txBody>
      </p:sp>
      <p:sp>
        <p:nvSpPr>
          <p:cNvPr id="69" name="Rectangle 6"/>
          <p:cNvSpPr/>
          <p:nvPr/>
        </p:nvSpPr>
        <p:spPr>
          <a:xfrm>
            <a:off x="4689281" y="1147096"/>
            <a:ext cx="3825025" cy="1886386"/>
          </a:xfrm>
          <a:prstGeom prst="rect">
            <a:avLst/>
          </a:prstGeom>
          <a:noFill/>
          <a:ln w="76200" cap="flat" cmpd="sng" algn="ctr">
            <a:solidFill>
              <a:srgbClr val="3A3EF4"/>
            </a:solid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0" name="Digital Experiences…"/>
          <p:cNvSpPr txBox="1"/>
          <p:nvPr/>
        </p:nvSpPr>
        <p:spPr>
          <a:xfrm>
            <a:off x="4897961" y="1335175"/>
            <a:ext cx="4240395" cy="676910"/>
          </a:xfrm>
          <a:prstGeom prst="rect">
            <a:avLst/>
          </a:prstGeom>
          <a:ln w="12700">
            <a:miter lim="400000"/>
          </a:ln>
        </p:spPr>
        <p:txBody>
          <a:bodyPr wrap="square" lIns="0" tIns="0" rIns="0" bIns="0" anchor="b">
            <a:spAutoFit/>
          </a:bodyPr>
          <a:lstStyle/>
          <a:p>
            <a:pPr>
              <a:defRPr sz="4800" b="0">
                <a:solidFill>
                  <a:srgbClr val="30353E"/>
                </a:solidFill>
                <a:latin typeface="Roboto Bold"/>
                <a:ea typeface="Roboto Bold"/>
                <a:cs typeface="Roboto Bold"/>
                <a:sym typeface="Roboto Bold"/>
              </a:defRPr>
            </a:pPr>
            <a:r>
              <a:rPr lang="zh-CN" altLang="id-ID" sz="4400" b="1" dirty="0">
                <a:solidFill>
                  <a:prstClr val="white"/>
                </a:solidFill>
                <a:latin typeface="Montserrat" panose="02000505000000020004" pitchFamily="50" charset="0"/>
                <a:ea typeface="Lato" panose="020F0502020204030203" pitchFamily="34" charset="0"/>
                <a:cs typeface="Lato" panose="020F0502020204030203" pitchFamily="34" charset="0"/>
                <a:sym typeface="Roboto Bold"/>
              </a:rPr>
              <a:t>钟禧儿</a:t>
            </a:r>
          </a:p>
        </p:txBody>
      </p:sp>
      <p:sp>
        <p:nvSpPr>
          <p:cNvPr id="3" name="文本框 2"/>
          <p:cNvSpPr txBox="1"/>
          <p:nvPr/>
        </p:nvSpPr>
        <p:spPr>
          <a:xfrm>
            <a:off x="4897755" y="2130425"/>
            <a:ext cx="2731770" cy="829945"/>
          </a:xfrm>
          <a:prstGeom prst="rect">
            <a:avLst/>
          </a:prstGeom>
          <a:noFill/>
        </p:spPr>
        <p:txBody>
          <a:bodyPr wrap="square" rtlCol="0">
            <a:spAutoFit/>
          </a:bodyPr>
          <a:lstStyle/>
          <a:p>
            <a:r>
              <a:rPr lang="zh-CN" altLang="en-US" sz="1600">
                <a:solidFill>
                  <a:schemeClr val="bg1"/>
                </a:solidFill>
                <a:sym typeface="+mn-ea"/>
              </a:rPr>
              <a:t>北京理工大学珠海学院</a:t>
            </a:r>
          </a:p>
          <a:p>
            <a:r>
              <a:rPr lang="en-US" altLang="zh-CN" sz="1600">
                <a:solidFill>
                  <a:schemeClr val="bg1"/>
                </a:solidFill>
                <a:sym typeface="+mn-ea"/>
              </a:rPr>
              <a:t>19</a:t>
            </a:r>
            <a:r>
              <a:rPr lang="zh-CN" altLang="en-US" sz="1600">
                <a:solidFill>
                  <a:schemeClr val="bg1"/>
                </a:solidFill>
                <a:sym typeface="+mn-ea"/>
              </a:rPr>
              <a:t>级 数据科学与大数据技术</a:t>
            </a:r>
          </a:p>
          <a:p>
            <a:endParaRPr lang="zh-CN" altLang="en-US" sz="1600"/>
          </a:p>
        </p:txBody>
      </p:sp>
      <p:sp>
        <p:nvSpPr>
          <p:cNvPr id="4" name="文本框 3"/>
          <p:cNvSpPr txBox="1"/>
          <p:nvPr/>
        </p:nvSpPr>
        <p:spPr>
          <a:xfrm>
            <a:off x="6685915" y="4485005"/>
            <a:ext cx="2142490" cy="368300"/>
          </a:xfrm>
          <a:prstGeom prst="rect">
            <a:avLst/>
          </a:prstGeom>
          <a:noFill/>
        </p:spPr>
        <p:txBody>
          <a:bodyPr wrap="square" rtlCol="0">
            <a:spAutoFit/>
          </a:bodyPr>
          <a:lstStyle/>
          <a:p>
            <a:endParaRPr lang="zh-CN" altLang="en-US"/>
          </a:p>
        </p:txBody>
      </p:sp>
      <p:sp>
        <p:nvSpPr>
          <p:cNvPr id="7" name="文本框 6"/>
          <p:cNvSpPr txBox="1"/>
          <p:nvPr/>
        </p:nvSpPr>
        <p:spPr>
          <a:xfrm>
            <a:off x="7002780" y="4406900"/>
            <a:ext cx="3602355" cy="706755"/>
          </a:xfrm>
          <a:prstGeom prst="rect">
            <a:avLst/>
          </a:prstGeom>
          <a:noFill/>
        </p:spPr>
        <p:txBody>
          <a:bodyPr wrap="none" rtlCol="0">
            <a:spAutoFit/>
          </a:bodyPr>
          <a:lstStyle/>
          <a:p>
            <a:r>
              <a:rPr lang="en-US" altLang="zh-CN" sz="2000">
                <a:solidFill>
                  <a:schemeClr val="bg1"/>
                </a:solidFill>
              </a:rPr>
              <a:t>               PPT</a:t>
            </a:r>
            <a:r>
              <a:rPr lang="zh-CN" altLang="en-US" sz="2000">
                <a:solidFill>
                  <a:schemeClr val="bg1"/>
                </a:solidFill>
              </a:rPr>
              <a:t>制作主力</a:t>
            </a:r>
          </a:p>
          <a:p>
            <a:r>
              <a:rPr lang="zh-CN" altLang="en-US" sz="2000">
                <a:solidFill>
                  <a:schemeClr val="bg1"/>
                </a:solidFill>
              </a:rPr>
              <a:t>主要负责：论文排版、</a:t>
            </a:r>
            <a:r>
              <a:rPr lang="en-US" altLang="zh-CN" sz="2000">
                <a:solidFill>
                  <a:schemeClr val="bg1"/>
                </a:solidFill>
              </a:rPr>
              <a:t>ppt</a:t>
            </a:r>
            <a:r>
              <a:rPr lang="zh-CN" altLang="en-US" sz="2000">
                <a:solidFill>
                  <a:schemeClr val="bg1"/>
                </a:solidFill>
              </a:rPr>
              <a:t>制作</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3" y="0"/>
            <a:ext cx="12190593" cy="6858000"/>
          </a:xfrm>
          <a:prstGeom prst="rect">
            <a:avLst/>
          </a:prstGeom>
        </p:spPr>
      </p:pic>
      <p:sp>
        <p:nvSpPr>
          <p:cNvPr id="6" name="矩形 5"/>
          <p:cNvSpPr/>
          <p:nvPr/>
        </p:nvSpPr>
        <p:spPr>
          <a:xfrm>
            <a:off x="0" y="0"/>
            <a:ext cx="12192000" cy="6858000"/>
          </a:xfrm>
          <a:prstGeom prst="rect">
            <a:avLst/>
          </a:prstGeom>
          <a:gradFill>
            <a:gsLst>
              <a:gs pos="0">
                <a:schemeClr val="tx1">
                  <a:lumMod val="95000"/>
                  <a:lumOff val="5000"/>
                </a:schemeClr>
              </a:gs>
              <a:gs pos="100000">
                <a:schemeClr val="tx1">
                  <a:lumMod val="95000"/>
                  <a:lumOff val="5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pic>
        <p:nvPicPr>
          <p:cNvPr id="11" name="图片 10"/>
          <p:cNvPicPr>
            <a:picLocks noChangeAspect="1"/>
          </p:cNvPicPr>
          <p:nvPr/>
        </p:nvPicPr>
        <p:blipFill>
          <a:blip r:embed="rId3" cstate="print">
            <a:clrChange>
              <a:clrFrom>
                <a:srgbClr val="020202">
                  <a:alpha val="5882"/>
                </a:srgbClr>
              </a:clrFrom>
              <a:clrTo>
                <a:srgbClr val="020202">
                  <a:alpha val="0"/>
                </a:srgbClr>
              </a:clrTo>
            </a:clrChange>
            <a:extLst>
              <a:ext uri="{28A0092B-C50C-407E-A947-70E740481C1C}">
                <a14:useLocalDpi xmlns:a14="http://schemas.microsoft.com/office/drawing/2010/main" val="0"/>
              </a:ext>
            </a:extLst>
          </a:blip>
          <a:stretch>
            <a:fillRect/>
          </a:stretch>
        </p:blipFill>
        <p:spPr>
          <a:xfrm>
            <a:off x="0" y="696212"/>
            <a:ext cx="12192000" cy="6096000"/>
          </a:xfrm>
          <a:prstGeom prst="rect">
            <a:avLst/>
          </a:prstGeom>
        </p:spPr>
      </p:pic>
      <p:grpSp>
        <p:nvGrpSpPr>
          <p:cNvPr id="9" name="组合 8"/>
          <p:cNvGrpSpPr/>
          <p:nvPr/>
        </p:nvGrpSpPr>
        <p:grpSpPr>
          <a:xfrm>
            <a:off x="3254414" y="1493134"/>
            <a:ext cx="5683169" cy="1934834"/>
            <a:chOff x="3254414" y="1493134"/>
            <a:chExt cx="5683169" cy="1934834"/>
          </a:xfrm>
        </p:grpSpPr>
        <p:sp>
          <p:nvSpPr>
            <p:cNvPr id="2" name="文本框 1"/>
            <p:cNvSpPr txBox="1"/>
            <p:nvPr/>
          </p:nvSpPr>
          <p:spPr>
            <a:xfrm>
              <a:off x="4637589" y="1493134"/>
              <a:ext cx="2916820" cy="70675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4000" b="0" i="0" u="none" strike="noStrike" kern="1200" cap="none" spc="0" normalizeH="0" baseline="0" noProof="0" dirty="0">
                  <a:ln>
                    <a:noFill/>
                  </a:ln>
                  <a:solidFill>
                    <a:prstClr val="white"/>
                  </a:solidFill>
                  <a:effectLst/>
                  <a:uLnTx/>
                  <a:uFillTx/>
                  <a:latin typeface="汉仪尚巍手书W" panose="00020600040101010101" pitchFamily="18" charset="-122"/>
                  <a:ea typeface="汉仪尚巍手书W" panose="00020600040101010101" pitchFamily="18" charset="-122"/>
                  <a:cs typeface="+mn-cs"/>
                </a:rPr>
                <a:t>PART 02</a:t>
              </a:r>
              <a:endParaRPr kumimoji="0" lang="zh-CN" altLang="en-US" sz="4000" b="0" i="0" u="none" strike="noStrike" kern="1200" cap="none" spc="0" normalizeH="0" baseline="0" noProof="0" dirty="0">
                <a:ln>
                  <a:noFill/>
                </a:ln>
                <a:solidFill>
                  <a:prstClr val="white"/>
                </a:solidFill>
                <a:effectLst/>
                <a:uLnTx/>
                <a:uFillTx/>
                <a:latin typeface="汉仪尚巍手书W" panose="00020600040101010101" pitchFamily="18" charset="-122"/>
                <a:ea typeface="汉仪尚巍手书W" panose="00020600040101010101" pitchFamily="18" charset="-122"/>
                <a:cs typeface="+mn-cs"/>
              </a:endParaRPr>
            </a:p>
          </p:txBody>
        </p:sp>
        <p:sp>
          <p:nvSpPr>
            <p:cNvPr id="3" name="文本框 2"/>
            <p:cNvSpPr txBox="1"/>
            <p:nvPr/>
          </p:nvSpPr>
          <p:spPr>
            <a:xfrm>
              <a:off x="3254414" y="2201020"/>
              <a:ext cx="5683169" cy="706755"/>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4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项目背景与意义</a:t>
              </a:r>
            </a:p>
          </p:txBody>
        </p:sp>
        <p:sp>
          <p:nvSpPr>
            <p:cNvPr id="4" name="矩形 3"/>
            <p:cNvSpPr/>
            <p:nvPr/>
          </p:nvSpPr>
          <p:spPr>
            <a:xfrm>
              <a:off x="3984623" y="3059668"/>
              <a:ext cx="4222750" cy="36830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white"/>
                  </a:solidFill>
                  <a:effectLst/>
                  <a:uLnTx/>
                  <a:uFillTx/>
                  <a:latin typeface="Impact" panose="020B0806030902050204" pitchFamily="34" charset="0"/>
                  <a:ea typeface="等线" panose="02010600030101010101" charset="-122"/>
                  <a:cs typeface="+mn-cs"/>
                </a:rPr>
                <a:t>Background and significance of the project</a:t>
              </a: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3" y="0"/>
            <a:ext cx="12190593" cy="6858000"/>
          </a:xfrm>
          <a:prstGeom prst="rect">
            <a:avLst/>
          </a:prstGeom>
        </p:spPr>
      </p:pic>
      <p:sp>
        <p:nvSpPr>
          <p:cNvPr id="6" name="矩形 5"/>
          <p:cNvSpPr/>
          <p:nvPr/>
        </p:nvSpPr>
        <p:spPr>
          <a:xfrm>
            <a:off x="0" y="0"/>
            <a:ext cx="12192000" cy="6858000"/>
          </a:xfrm>
          <a:prstGeom prst="rect">
            <a:avLst/>
          </a:prstGeom>
          <a:gradFill>
            <a:gsLst>
              <a:gs pos="0">
                <a:schemeClr val="tx1">
                  <a:lumMod val="95000"/>
                  <a:lumOff val="5000"/>
                </a:schemeClr>
              </a:gs>
              <a:gs pos="100000">
                <a:schemeClr val="tx1">
                  <a:lumMod val="95000"/>
                  <a:lumOff val="5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3" name="文本框 2"/>
          <p:cNvSpPr txBox="1"/>
          <p:nvPr/>
        </p:nvSpPr>
        <p:spPr>
          <a:xfrm>
            <a:off x="1226820" y="816610"/>
            <a:ext cx="9737725" cy="4399915"/>
          </a:xfrm>
          <a:prstGeom prst="rect">
            <a:avLst/>
          </a:prstGeom>
          <a:noFill/>
        </p:spPr>
        <p:txBody>
          <a:bodyPr wrap="square" rtlCol="0">
            <a:spAutoFit/>
          </a:bodyPr>
          <a:lstStyle/>
          <a:p>
            <a:pPr marL="0" marR="0" lvl="0" indent="0" algn="l" defTabSz="914400" rtl="0" fontAlgn="auto">
              <a:lnSpc>
                <a:spcPct val="100000"/>
              </a:lnSpc>
              <a:spcBef>
                <a:spcPts val="0"/>
              </a:spcBef>
              <a:spcAft>
                <a:spcPts val="0"/>
              </a:spcAft>
              <a:buClrTx/>
              <a:buSzTx/>
              <a:buFontTx/>
              <a:buNone/>
              <a:defRPr/>
            </a:pPr>
            <a:r>
              <a:rPr lang="en-US" altLang="zh-CN" sz="2000" b="1" noProof="0" dirty="0">
                <a:ln>
                  <a:noFill/>
                </a:ln>
                <a:solidFill>
                  <a:prstClr val="white"/>
                </a:solidFill>
                <a:effectLst/>
                <a:uLnTx/>
                <a:uFillTx/>
                <a:latin typeface="微软雅黑" panose="020B0503020204020204" pitchFamily="34" charset="-122"/>
                <a:ea typeface="微软雅黑" panose="020B0503020204020204" pitchFamily="34" charset="-122"/>
                <a:sym typeface="+mn-ea"/>
              </a:rPr>
              <a:t>     </a:t>
            </a:r>
            <a:r>
              <a:rPr lang="zh-CN" altLang="en-US" sz="2000" noProof="0" dirty="0">
                <a:ln>
                  <a:noFill/>
                </a:ln>
                <a:solidFill>
                  <a:prstClr val="white"/>
                </a:solidFill>
                <a:effectLst/>
                <a:uLnTx/>
                <a:uFillTx/>
                <a:latin typeface="微软雅黑" panose="020B0503020204020204" pitchFamily="34" charset="-122"/>
                <a:ea typeface="微软雅黑" panose="020B0503020204020204" pitchFamily="34" charset="-122"/>
                <a:sym typeface="+mn-ea"/>
              </a:rPr>
              <a:t>在银行借贷、P2P 网络 借贷、还有风险控制、营销、资本管理中，评分卡都是其常用工具。能够对借贷申请人进行信 用评估打分，预测申请人未来的偿还表现并进序。</a:t>
            </a:r>
            <a:endParaRPr kumimoji="0" lang="zh-CN" altLang="en-US" sz="200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fontAlgn="auto">
              <a:lnSpc>
                <a:spcPct val="100000"/>
              </a:lnSpc>
              <a:spcBef>
                <a:spcPts val="0"/>
              </a:spcBef>
              <a:spcAft>
                <a:spcPts val="0"/>
              </a:spcAft>
              <a:buClrTx/>
              <a:buSzTx/>
              <a:buFontTx/>
              <a:buNone/>
              <a:defRPr/>
            </a:pPr>
            <a:r>
              <a:rPr lang="zh-CN" altLang="en-US" sz="2000" noProof="0" dirty="0">
                <a:ln>
                  <a:noFill/>
                </a:ln>
                <a:solidFill>
                  <a:prstClr val="white"/>
                </a:solidFill>
                <a:effectLst/>
                <a:uLnTx/>
                <a:uFillTx/>
                <a:latin typeface="微软雅黑" panose="020B0503020204020204" pitchFamily="34" charset="-122"/>
                <a:ea typeface="微软雅黑" panose="020B0503020204020204" pitchFamily="34" charset="-122"/>
                <a:sym typeface="+mn-ea"/>
              </a:rPr>
              <a:t>    </a:t>
            </a:r>
          </a:p>
          <a:p>
            <a:pPr marL="0" marR="0" lvl="0" indent="0" algn="l" defTabSz="914400" rtl="0" fontAlgn="auto">
              <a:lnSpc>
                <a:spcPct val="100000"/>
              </a:lnSpc>
              <a:spcBef>
                <a:spcPts val="0"/>
              </a:spcBef>
              <a:spcAft>
                <a:spcPts val="0"/>
              </a:spcAft>
              <a:buClrTx/>
              <a:buSzTx/>
              <a:buFontTx/>
              <a:buNone/>
              <a:defRPr/>
            </a:pPr>
            <a:endParaRPr lang="zh-CN" altLang="en-US" sz="2000" noProof="0" dirty="0">
              <a:ln>
                <a:noFill/>
              </a:ln>
              <a:solidFill>
                <a:prstClr val="white"/>
              </a:solidFill>
              <a:effectLst/>
              <a:uLnTx/>
              <a:uFillTx/>
              <a:latin typeface="微软雅黑" panose="020B0503020204020204" pitchFamily="34" charset="-122"/>
              <a:ea typeface="微软雅黑" panose="020B0503020204020204" pitchFamily="34" charset="-122"/>
              <a:sym typeface="+mn-ea"/>
            </a:endParaRPr>
          </a:p>
          <a:p>
            <a:pPr marL="0" marR="0" lvl="0" indent="0" algn="l" defTabSz="914400" rtl="0" fontAlgn="auto">
              <a:lnSpc>
                <a:spcPct val="100000"/>
              </a:lnSpc>
              <a:spcBef>
                <a:spcPts val="0"/>
              </a:spcBef>
              <a:spcAft>
                <a:spcPts val="0"/>
              </a:spcAft>
              <a:buClrTx/>
              <a:buSzTx/>
              <a:buFontTx/>
              <a:buNone/>
              <a:defRPr/>
            </a:pPr>
            <a:r>
              <a:rPr lang="zh-CN" altLang="en-US" sz="2000" noProof="0" dirty="0">
                <a:ln>
                  <a:noFill/>
                </a:ln>
                <a:solidFill>
                  <a:prstClr val="white"/>
                </a:solidFill>
                <a:effectLst/>
                <a:uLnTx/>
                <a:uFillTx/>
                <a:latin typeface="微软雅黑" panose="020B0503020204020204" pitchFamily="34" charset="-122"/>
                <a:ea typeface="微软雅黑" panose="020B0503020204020204" pitchFamily="34" charset="-122"/>
                <a:sym typeface="+mn-ea"/>
              </a:rPr>
              <a:t>      在传统金融学分析中，银行等贷款机构主要采用专家赋值的办法产生供业 务人员使用的评分卡，以专家的经验进行对客户的评分。这类评分卡的决策多依赖于 专家或者决策者的主观性，在选择因子以及选择权重时皆须反复摸索修改，且无法考 虑到因子之间的关系。往往由于信息不对等或者决策者的主观意识而造成坏账率高或 者一部分贷款申请客户难以通过贷款申请。</a:t>
            </a:r>
            <a:endParaRPr kumimoji="0" lang="zh-CN" altLang="en-US" sz="200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fontAlgn="auto">
              <a:lnSpc>
                <a:spcPct val="100000"/>
              </a:lnSpc>
              <a:spcBef>
                <a:spcPts val="0"/>
              </a:spcBef>
              <a:spcAft>
                <a:spcPts val="0"/>
              </a:spcAft>
              <a:buClrTx/>
              <a:buSzTx/>
              <a:buFontTx/>
              <a:buNone/>
              <a:defRPr/>
            </a:pPr>
            <a:r>
              <a:rPr lang="zh-CN" altLang="en-US" sz="2000" noProof="0" dirty="0">
                <a:ln>
                  <a:noFill/>
                </a:ln>
                <a:solidFill>
                  <a:prstClr val="white"/>
                </a:solidFill>
                <a:effectLst/>
                <a:uLnTx/>
                <a:uFillTx/>
                <a:latin typeface="微软雅黑" panose="020B0503020204020204" pitchFamily="34" charset="-122"/>
                <a:ea typeface="微软雅黑" panose="020B0503020204020204" pitchFamily="34" charset="-122"/>
                <a:sym typeface="+mn-ea"/>
              </a:rPr>
              <a:t>     </a:t>
            </a:r>
          </a:p>
          <a:p>
            <a:pPr marL="0" marR="0" lvl="0" indent="0" algn="l" defTabSz="914400" rtl="0" fontAlgn="auto">
              <a:lnSpc>
                <a:spcPct val="100000"/>
              </a:lnSpc>
              <a:spcBef>
                <a:spcPts val="0"/>
              </a:spcBef>
              <a:spcAft>
                <a:spcPts val="0"/>
              </a:spcAft>
              <a:buClrTx/>
              <a:buSzTx/>
              <a:buFontTx/>
              <a:buNone/>
              <a:defRPr/>
            </a:pPr>
            <a:endParaRPr lang="zh-CN" altLang="en-US" sz="2000" noProof="0" dirty="0">
              <a:ln>
                <a:noFill/>
              </a:ln>
              <a:solidFill>
                <a:prstClr val="white"/>
              </a:solidFill>
              <a:effectLst/>
              <a:uLnTx/>
              <a:uFillTx/>
              <a:latin typeface="微软雅黑" panose="020B0503020204020204" pitchFamily="34" charset="-122"/>
              <a:ea typeface="微软雅黑" panose="020B0503020204020204" pitchFamily="34" charset="-122"/>
              <a:sym typeface="+mn-ea"/>
            </a:endParaRPr>
          </a:p>
          <a:p>
            <a:pPr marL="0" marR="0" lvl="0" indent="0" algn="l" defTabSz="914400" rtl="0" fontAlgn="auto">
              <a:lnSpc>
                <a:spcPct val="100000"/>
              </a:lnSpc>
              <a:spcBef>
                <a:spcPts val="0"/>
              </a:spcBef>
              <a:spcAft>
                <a:spcPts val="0"/>
              </a:spcAft>
              <a:buClrTx/>
              <a:buSzTx/>
              <a:buFontTx/>
              <a:buNone/>
              <a:defRPr/>
            </a:pPr>
            <a:r>
              <a:rPr lang="zh-CN" altLang="en-US" sz="2000" noProof="0" dirty="0">
                <a:ln>
                  <a:noFill/>
                </a:ln>
                <a:solidFill>
                  <a:prstClr val="white"/>
                </a:solidFill>
                <a:effectLst/>
                <a:uLnTx/>
                <a:uFillTx/>
                <a:latin typeface="微软雅黑" panose="020B0503020204020204" pitchFamily="34" charset="-122"/>
                <a:ea typeface="微软雅黑" panose="020B0503020204020204" pitchFamily="34" charset="-122"/>
                <a:sym typeface="+mn-ea"/>
              </a:rPr>
              <a:t>      当下如何找到一套可以提高升金融风险识别能力，增强风险评估的准确性，减少人力成本以提高风险管理效率、提高网络借贷的成功率的信用评分系统，是我国金融行业的核心工作之一。</a:t>
            </a:r>
            <a:endParaRPr kumimoji="0" lang="zh-CN" altLang="en-US" sz="240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3" y="0"/>
            <a:ext cx="12190593" cy="6858000"/>
          </a:xfrm>
          <a:prstGeom prst="rect">
            <a:avLst/>
          </a:prstGeom>
        </p:spPr>
      </p:pic>
      <p:sp>
        <p:nvSpPr>
          <p:cNvPr id="6" name="矩形 5"/>
          <p:cNvSpPr/>
          <p:nvPr/>
        </p:nvSpPr>
        <p:spPr>
          <a:xfrm>
            <a:off x="0" y="0"/>
            <a:ext cx="12192000" cy="6858000"/>
          </a:xfrm>
          <a:prstGeom prst="rect">
            <a:avLst/>
          </a:prstGeom>
          <a:gradFill>
            <a:gsLst>
              <a:gs pos="0">
                <a:schemeClr val="tx1">
                  <a:lumMod val="95000"/>
                  <a:lumOff val="5000"/>
                </a:schemeClr>
              </a:gs>
              <a:gs pos="100000">
                <a:schemeClr val="tx1">
                  <a:lumMod val="95000"/>
                  <a:lumOff val="5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pic>
        <p:nvPicPr>
          <p:cNvPr id="11" name="图片 10"/>
          <p:cNvPicPr>
            <a:picLocks noChangeAspect="1"/>
          </p:cNvPicPr>
          <p:nvPr/>
        </p:nvPicPr>
        <p:blipFill>
          <a:blip r:embed="rId3" cstate="print">
            <a:clrChange>
              <a:clrFrom>
                <a:srgbClr val="020202">
                  <a:alpha val="5882"/>
                </a:srgbClr>
              </a:clrFrom>
              <a:clrTo>
                <a:srgbClr val="020202">
                  <a:alpha val="0"/>
                </a:srgbClr>
              </a:clrTo>
            </a:clrChange>
            <a:extLst>
              <a:ext uri="{28A0092B-C50C-407E-A947-70E740481C1C}">
                <a14:useLocalDpi xmlns:a14="http://schemas.microsoft.com/office/drawing/2010/main" val="0"/>
              </a:ext>
            </a:extLst>
          </a:blip>
          <a:stretch>
            <a:fillRect/>
          </a:stretch>
        </p:blipFill>
        <p:spPr>
          <a:xfrm>
            <a:off x="635" y="762252"/>
            <a:ext cx="12192000" cy="6096000"/>
          </a:xfrm>
          <a:prstGeom prst="rect">
            <a:avLst/>
          </a:prstGeom>
        </p:spPr>
      </p:pic>
      <p:grpSp>
        <p:nvGrpSpPr>
          <p:cNvPr id="9" name="组合 8"/>
          <p:cNvGrpSpPr/>
          <p:nvPr/>
        </p:nvGrpSpPr>
        <p:grpSpPr>
          <a:xfrm>
            <a:off x="3254414" y="1493134"/>
            <a:ext cx="5683169" cy="1934834"/>
            <a:chOff x="3254414" y="1493134"/>
            <a:chExt cx="5683169" cy="1934834"/>
          </a:xfrm>
        </p:grpSpPr>
        <p:sp>
          <p:nvSpPr>
            <p:cNvPr id="2" name="文本框 1"/>
            <p:cNvSpPr txBox="1"/>
            <p:nvPr/>
          </p:nvSpPr>
          <p:spPr>
            <a:xfrm>
              <a:off x="4637589" y="1493134"/>
              <a:ext cx="2916820"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4000" b="0" i="0" u="none" strike="noStrike" kern="1200" cap="none" spc="0" normalizeH="0" baseline="0" noProof="0" dirty="0">
                  <a:ln>
                    <a:noFill/>
                  </a:ln>
                  <a:solidFill>
                    <a:prstClr val="white"/>
                  </a:solidFill>
                  <a:effectLst/>
                  <a:uLnTx/>
                  <a:uFillTx/>
                  <a:latin typeface="汉仪尚巍手书W" panose="00020600040101010101" pitchFamily="18" charset="-122"/>
                  <a:ea typeface="汉仪尚巍手书W" panose="00020600040101010101" pitchFamily="18" charset="-122"/>
                  <a:cs typeface="+mn-cs"/>
                </a:rPr>
                <a:t>PART 02</a:t>
              </a:r>
              <a:endParaRPr kumimoji="0" lang="zh-CN" altLang="en-US" sz="4000" b="0" i="0" u="none" strike="noStrike" kern="1200" cap="none" spc="0" normalizeH="0" baseline="0" noProof="0" dirty="0">
                <a:ln>
                  <a:noFill/>
                </a:ln>
                <a:solidFill>
                  <a:prstClr val="white"/>
                </a:solidFill>
                <a:effectLst/>
                <a:uLnTx/>
                <a:uFillTx/>
                <a:latin typeface="汉仪尚巍手书W" panose="00020600040101010101" pitchFamily="18" charset="-122"/>
                <a:ea typeface="汉仪尚巍手书W" panose="00020600040101010101" pitchFamily="18" charset="-122"/>
                <a:cs typeface="+mn-cs"/>
              </a:endParaRPr>
            </a:p>
          </p:txBody>
        </p:sp>
        <p:sp>
          <p:nvSpPr>
            <p:cNvPr id="3" name="文本框 2"/>
            <p:cNvSpPr txBox="1"/>
            <p:nvPr/>
          </p:nvSpPr>
          <p:spPr>
            <a:xfrm>
              <a:off x="3254414" y="2201020"/>
              <a:ext cx="5683169" cy="706755"/>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4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设计思路</a:t>
              </a:r>
            </a:p>
          </p:txBody>
        </p:sp>
        <p:sp>
          <p:nvSpPr>
            <p:cNvPr id="4" name="矩形 3"/>
            <p:cNvSpPr/>
            <p:nvPr/>
          </p:nvSpPr>
          <p:spPr>
            <a:xfrm>
              <a:off x="4950776" y="3059668"/>
              <a:ext cx="2290445" cy="36830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white"/>
                  </a:solidFill>
                  <a:effectLst/>
                  <a:uLnTx/>
                  <a:uFillTx/>
                  <a:latin typeface="Impact" panose="020B0806030902050204" pitchFamily="34" charset="0"/>
                  <a:ea typeface="等线" panose="02010600030101010101" charset="-122"/>
                  <a:cs typeface="+mn-cs"/>
                </a:rPr>
                <a:t>mentality of designing</a:t>
              </a: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Yellow">
    <a:dk1>
      <a:sysClr val="windowText" lastClr="000000"/>
    </a:dk1>
    <a:lt1>
      <a:sysClr val="window" lastClr="FFFFFF"/>
    </a:lt1>
    <a:dk2>
      <a:srgbClr val="39302A"/>
    </a:dk2>
    <a:lt2>
      <a:srgbClr val="E5DEDB"/>
    </a:lt2>
    <a:accent1>
      <a:srgbClr val="FFCA08"/>
    </a:accent1>
    <a:accent2>
      <a:srgbClr val="F8931D"/>
    </a:accent2>
    <a:accent3>
      <a:srgbClr val="CE8D3E"/>
    </a:accent3>
    <a:accent4>
      <a:srgbClr val="EC7016"/>
    </a:accent4>
    <a:accent5>
      <a:srgbClr val="E64823"/>
    </a:accent5>
    <a:accent6>
      <a:srgbClr val="9C6A6A"/>
    </a:accent6>
    <a:hlink>
      <a:srgbClr val="2998E3"/>
    </a:hlink>
    <a:folHlink>
      <a:srgbClr val="7F723D"/>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Yellow">
    <a:dk1>
      <a:sysClr val="windowText" lastClr="000000"/>
    </a:dk1>
    <a:lt1>
      <a:sysClr val="window" lastClr="FFFFFF"/>
    </a:lt1>
    <a:dk2>
      <a:srgbClr val="39302A"/>
    </a:dk2>
    <a:lt2>
      <a:srgbClr val="E5DEDB"/>
    </a:lt2>
    <a:accent1>
      <a:srgbClr val="FFCA08"/>
    </a:accent1>
    <a:accent2>
      <a:srgbClr val="F8931D"/>
    </a:accent2>
    <a:accent3>
      <a:srgbClr val="CE8D3E"/>
    </a:accent3>
    <a:accent4>
      <a:srgbClr val="EC7016"/>
    </a:accent4>
    <a:accent5>
      <a:srgbClr val="E64823"/>
    </a:accent5>
    <a:accent6>
      <a:srgbClr val="9C6A6A"/>
    </a:accent6>
    <a:hlink>
      <a:srgbClr val="2998E3"/>
    </a:hlink>
    <a:folHlink>
      <a:srgbClr val="7F723D"/>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xml><?xml version="1.0" encoding="utf-8"?>
<a:themeOverride xmlns:a="http://schemas.openxmlformats.org/drawingml/2006/main">
  <a:clrScheme name="Yellow">
    <a:dk1>
      <a:sysClr val="windowText" lastClr="000000"/>
    </a:dk1>
    <a:lt1>
      <a:sysClr val="window" lastClr="FFFFFF"/>
    </a:lt1>
    <a:dk2>
      <a:srgbClr val="39302A"/>
    </a:dk2>
    <a:lt2>
      <a:srgbClr val="E5DEDB"/>
    </a:lt2>
    <a:accent1>
      <a:srgbClr val="FFCA08"/>
    </a:accent1>
    <a:accent2>
      <a:srgbClr val="F8931D"/>
    </a:accent2>
    <a:accent3>
      <a:srgbClr val="CE8D3E"/>
    </a:accent3>
    <a:accent4>
      <a:srgbClr val="EC7016"/>
    </a:accent4>
    <a:accent5>
      <a:srgbClr val="E64823"/>
    </a:accent5>
    <a:accent6>
      <a:srgbClr val="9C6A6A"/>
    </a:accent6>
    <a:hlink>
      <a:srgbClr val="2998E3"/>
    </a:hlink>
    <a:folHlink>
      <a:srgbClr val="7F723D"/>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otalTime>42</TotalTime>
  <Words>1686</Words>
  <Application>Microsoft Office PowerPoint</Application>
  <PresentationFormat>宽屏</PresentationFormat>
  <Paragraphs>223</Paragraphs>
  <Slides>55</Slides>
  <Notes>0</Notes>
  <HiddenSlides>0</HiddenSlides>
  <MMClips>0</MMClips>
  <ScaleCrop>false</ScaleCrop>
  <HeadingPairs>
    <vt:vector size="6" baseType="variant">
      <vt:variant>
        <vt:lpstr>已用的字体</vt:lpstr>
      </vt:variant>
      <vt:variant>
        <vt:i4>14</vt:i4>
      </vt:variant>
      <vt:variant>
        <vt:lpstr>主题</vt:lpstr>
      </vt:variant>
      <vt:variant>
        <vt:i4>2</vt:i4>
      </vt:variant>
      <vt:variant>
        <vt:lpstr>幻灯片标题</vt:lpstr>
      </vt:variant>
      <vt:variant>
        <vt:i4>55</vt:i4>
      </vt:variant>
    </vt:vector>
  </HeadingPairs>
  <TitlesOfParts>
    <vt:vector size="71" baseType="lpstr">
      <vt:lpstr>Montserrat</vt:lpstr>
      <vt:lpstr>宋体</vt:lpstr>
      <vt:lpstr>Calibri</vt:lpstr>
      <vt:lpstr>等线</vt:lpstr>
      <vt:lpstr>等线 Light</vt:lpstr>
      <vt:lpstr>Cambria Math</vt:lpstr>
      <vt:lpstr>STFangsong Regular</vt:lpstr>
      <vt:lpstr>Lato</vt:lpstr>
      <vt:lpstr>微软雅黑 Light</vt:lpstr>
      <vt:lpstr>汉仪尚巍手书W</vt:lpstr>
      <vt:lpstr>Arial</vt:lpstr>
      <vt:lpstr>Lato Black</vt:lpstr>
      <vt:lpstr>Impact</vt:lpstr>
      <vt:lpstr>微软雅黑</vt:lpstr>
      <vt:lpstr>Office 主题​​</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孙 开峰</dc:creator>
  <cp:lastModifiedBy>王 ；雨聪</cp:lastModifiedBy>
  <cp:revision>23</cp:revision>
  <dcterms:created xsi:type="dcterms:W3CDTF">2020-10-26T13:51:00Z</dcterms:created>
  <dcterms:modified xsi:type="dcterms:W3CDTF">2020-10-26T15:46:57Z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2052-11.1.0.9999</vt:lpwstr>
  </property>
</Properties>
</file>